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6" r:id="rId2"/>
    <p:sldId id="257" r:id="rId3"/>
    <p:sldId id="258" r:id="rId4"/>
    <p:sldId id="259" r:id="rId5"/>
    <p:sldId id="260" r:id="rId6"/>
    <p:sldId id="261" r:id="rId7"/>
    <p:sldId id="262" r:id="rId8"/>
    <p:sldId id="263" r:id="rId9"/>
    <p:sldId id="264" r:id="rId10"/>
    <p:sldId id="266" r:id="rId11"/>
    <p:sldId id="265" r:id="rId12"/>
    <p:sldId id="268" r:id="rId13"/>
    <p:sldId id="269" r:id="rId14"/>
    <p:sldId id="271" r:id="rId15"/>
    <p:sldId id="272" r:id="rId16"/>
    <p:sldId id="273" r:id="rId17"/>
    <p:sldId id="274" r:id="rId18"/>
    <p:sldId id="275" r:id="rId19"/>
    <p:sldId id="276" r:id="rId20"/>
    <p:sldId id="277" r:id="rId21"/>
    <p:sldId id="278" r:id="rId22"/>
    <p:sldId id="279" r:id="rId23"/>
    <p:sldId id="281" r:id="rId24"/>
    <p:sldId id="282" r:id="rId25"/>
    <p:sldId id="280" r:id="rId26"/>
    <p:sldId id="283" r:id="rId27"/>
    <p:sldId id="270" r:id="rId28"/>
    <p:sldId id="284" r:id="rId29"/>
    <p:sldId id="285" r:id="rId30"/>
    <p:sldId id="286" r:id="rId31"/>
    <p:sldId id="288" r:id="rId32"/>
    <p:sldId id="289" r:id="rId33"/>
    <p:sldId id="287" r:id="rId34"/>
    <p:sldId id="292" r:id="rId35"/>
    <p:sldId id="295" r:id="rId36"/>
    <p:sldId id="294" r:id="rId37"/>
    <p:sldId id="296" r:id="rId38"/>
    <p:sldId id="297" r:id="rId39"/>
    <p:sldId id="299" r:id="rId40"/>
    <p:sldId id="298" r:id="rId41"/>
    <p:sldId id="300" r:id="rId42"/>
    <p:sldId id="301" r:id="rId43"/>
    <p:sldId id="302" r:id="rId44"/>
    <p:sldId id="293" r:id="rId45"/>
    <p:sldId id="303" r:id="rId46"/>
    <p:sldId id="304" r:id="rId47"/>
    <p:sldId id="306" r:id="rId48"/>
    <p:sldId id="305" r:id="rId49"/>
    <p:sldId id="308" r:id="rId50"/>
    <p:sldId id="307" r:id="rId51"/>
    <p:sldId id="310" r:id="rId52"/>
    <p:sldId id="267" r:id="rId53"/>
    <p:sldId id="311"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16" autoAdjust="0"/>
    <p:restoredTop sz="82188" autoAdjust="0"/>
  </p:normalViewPr>
  <p:slideViewPr>
    <p:cSldViewPr snapToGrid="0">
      <p:cViewPr varScale="1">
        <p:scale>
          <a:sx n="66" d="100"/>
          <a:sy n="66" d="100"/>
        </p:scale>
        <p:origin x="55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342990-7E21-456E-B05D-CA7555349BE7}" type="doc">
      <dgm:prSet loTypeId="urn:microsoft.com/office/officeart/2005/8/layout/hierarchy1" loCatId="hierarchy" qsTypeId="urn:microsoft.com/office/officeart/2005/8/quickstyle/simple4" qsCatId="simple" csTypeId="urn:microsoft.com/office/officeart/2005/8/colors/colorful1" csCatId="colorful"/>
      <dgm:spPr/>
      <dgm:t>
        <a:bodyPr/>
        <a:lstStyle/>
        <a:p>
          <a:endParaRPr lang="en-US"/>
        </a:p>
      </dgm:t>
    </dgm:pt>
    <dgm:pt modelId="{658390DA-98E9-4EB7-9482-4130D8635117}">
      <dgm:prSet/>
      <dgm:spPr/>
      <dgm:t>
        <a:bodyPr/>
        <a:lstStyle/>
        <a:p>
          <a:r>
            <a:rPr lang="en-US"/>
            <a:t>The prophecy about the Messiah's mission preempts Christ's work to alleviate the plight of the vulnerable.</a:t>
          </a:r>
        </a:p>
      </dgm:t>
    </dgm:pt>
    <dgm:pt modelId="{2CDDFA10-0905-47B4-B4EB-F6007F75683A}" type="parTrans" cxnId="{5510511E-970D-402C-B4A6-112422A59F5C}">
      <dgm:prSet/>
      <dgm:spPr/>
      <dgm:t>
        <a:bodyPr/>
        <a:lstStyle/>
        <a:p>
          <a:endParaRPr lang="en-US"/>
        </a:p>
      </dgm:t>
    </dgm:pt>
    <dgm:pt modelId="{0C5E7E32-1B69-40F4-BC3F-70944CA4F384}" type="sibTrans" cxnId="{5510511E-970D-402C-B4A6-112422A59F5C}">
      <dgm:prSet/>
      <dgm:spPr/>
      <dgm:t>
        <a:bodyPr/>
        <a:lstStyle/>
        <a:p>
          <a:endParaRPr lang="en-US"/>
        </a:p>
      </dgm:t>
    </dgm:pt>
    <dgm:pt modelId="{DF3F6ADE-5894-4903-83B3-39889A4F6E2A}">
      <dgm:prSet/>
      <dgm:spPr/>
      <dgm:t>
        <a:bodyPr/>
        <a:lstStyle/>
        <a:p>
          <a:r>
            <a:rPr lang="en-US"/>
            <a:t>(Isa. 61:1-2 NKJ). </a:t>
          </a:r>
        </a:p>
      </dgm:t>
    </dgm:pt>
    <dgm:pt modelId="{F10779E4-2CE4-4CF5-92F1-BCB12061699D}" type="parTrans" cxnId="{76089976-FBCC-42E4-8910-176E80765B11}">
      <dgm:prSet/>
      <dgm:spPr/>
      <dgm:t>
        <a:bodyPr/>
        <a:lstStyle/>
        <a:p>
          <a:endParaRPr lang="en-US"/>
        </a:p>
      </dgm:t>
    </dgm:pt>
    <dgm:pt modelId="{3612FF54-4F73-4245-8840-6DB9DA7D6862}" type="sibTrans" cxnId="{76089976-FBCC-42E4-8910-176E80765B11}">
      <dgm:prSet/>
      <dgm:spPr/>
      <dgm:t>
        <a:bodyPr/>
        <a:lstStyle/>
        <a:p>
          <a:endParaRPr lang="en-US"/>
        </a:p>
      </dgm:t>
    </dgm:pt>
    <dgm:pt modelId="{F51D0F70-9A2E-4DCE-9C59-D7CFDE7C66B5}" type="pres">
      <dgm:prSet presAssocID="{46342990-7E21-456E-B05D-CA7555349BE7}" presName="hierChild1" presStyleCnt="0">
        <dgm:presLayoutVars>
          <dgm:chPref val="1"/>
          <dgm:dir/>
          <dgm:animOne val="branch"/>
          <dgm:animLvl val="lvl"/>
          <dgm:resizeHandles/>
        </dgm:presLayoutVars>
      </dgm:prSet>
      <dgm:spPr/>
    </dgm:pt>
    <dgm:pt modelId="{68E3FAC4-EB3A-4E84-A98D-F48CCE2848F0}" type="pres">
      <dgm:prSet presAssocID="{658390DA-98E9-4EB7-9482-4130D8635117}" presName="hierRoot1" presStyleCnt="0"/>
      <dgm:spPr/>
    </dgm:pt>
    <dgm:pt modelId="{7DC64230-5F26-4ECE-9DCC-591574C43661}" type="pres">
      <dgm:prSet presAssocID="{658390DA-98E9-4EB7-9482-4130D8635117}" presName="composite" presStyleCnt="0"/>
      <dgm:spPr/>
    </dgm:pt>
    <dgm:pt modelId="{FC0A37CF-A8F9-49F1-A118-F8D5007CDB87}" type="pres">
      <dgm:prSet presAssocID="{658390DA-98E9-4EB7-9482-4130D8635117}" presName="background" presStyleLbl="node0" presStyleIdx="0" presStyleCnt="2"/>
      <dgm:spPr/>
    </dgm:pt>
    <dgm:pt modelId="{17FF51C0-00C2-48E5-9831-C1F3FC23A290}" type="pres">
      <dgm:prSet presAssocID="{658390DA-98E9-4EB7-9482-4130D8635117}" presName="text" presStyleLbl="fgAcc0" presStyleIdx="0" presStyleCnt="2">
        <dgm:presLayoutVars>
          <dgm:chPref val="3"/>
        </dgm:presLayoutVars>
      </dgm:prSet>
      <dgm:spPr/>
    </dgm:pt>
    <dgm:pt modelId="{981527B8-EA7F-4D71-97D9-0E75FC08C867}" type="pres">
      <dgm:prSet presAssocID="{658390DA-98E9-4EB7-9482-4130D8635117}" presName="hierChild2" presStyleCnt="0"/>
      <dgm:spPr/>
    </dgm:pt>
    <dgm:pt modelId="{29B7E00E-9111-4431-B7A6-5B8BBF61E3AD}" type="pres">
      <dgm:prSet presAssocID="{DF3F6ADE-5894-4903-83B3-39889A4F6E2A}" presName="hierRoot1" presStyleCnt="0"/>
      <dgm:spPr/>
    </dgm:pt>
    <dgm:pt modelId="{837691E5-7294-432A-B5FB-9055942C716D}" type="pres">
      <dgm:prSet presAssocID="{DF3F6ADE-5894-4903-83B3-39889A4F6E2A}" presName="composite" presStyleCnt="0"/>
      <dgm:spPr/>
    </dgm:pt>
    <dgm:pt modelId="{F4F98E02-CCA6-4DD3-97A8-3FC54D63E3EE}" type="pres">
      <dgm:prSet presAssocID="{DF3F6ADE-5894-4903-83B3-39889A4F6E2A}" presName="background" presStyleLbl="node0" presStyleIdx="1" presStyleCnt="2"/>
      <dgm:spPr/>
    </dgm:pt>
    <dgm:pt modelId="{E4204533-FC22-41FF-80A4-9D445DA2C505}" type="pres">
      <dgm:prSet presAssocID="{DF3F6ADE-5894-4903-83B3-39889A4F6E2A}" presName="text" presStyleLbl="fgAcc0" presStyleIdx="1" presStyleCnt="2">
        <dgm:presLayoutVars>
          <dgm:chPref val="3"/>
        </dgm:presLayoutVars>
      </dgm:prSet>
      <dgm:spPr/>
    </dgm:pt>
    <dgm:pt modelId="{D0E2AB03-12A8-4567-84A4-034DE2ED291F}" type="pres">
      <dgm:prSet presAssocID="{DF3F6ADE-5894-4903-83B3-39889A4F6E2A}" presName="hierChild2" presStyleCnt="0"/>
      <dgm:spPr/>
    </dgm:pt>
  </dgm:ptLst>
  <dgm:cxnLst>
    <dgm:cxn modelId="{5510511E-970D-402C-B4A6-112422A59F5C}" srcId="{46342990-7E21-456E-B05D-CA7555349BE7}" destId="{658390DA-98E9-4EB7-9482-4130D8635117}" srcOrd="0" destOrd="0" parTransId="{2CDDFA10-0905-47B4-B4EB-F6007F75683A}" sibTransId="{0C5E7E32-1B69-40F4-BC3F-70944CA4F384}"/>
    <dgm:cxn modelId="{00AD4364-746F-451B-90A6-25C3EF32E1A7}" type="presOf" srcId="{46342990-7E21-456E-B05D-CA7555349BE7}" destId="{F51D0F70-9A2E-4DCE-9C59-D7CFDE7C66B5}" srcOrd="0" destOrd="0" presId="urn:microsoft.com/office/officeart/2005/8/layout/hierarchy1"/>
    <dgm:cxn modelId="{76089976-FBCC-42E4-8910-176E80765B11}" srcId="{46342990-7E21-456E-B05D-CA7555349BE7}" destId="{DF3F6ADE-5894-4903-83B3-39889A4F6E2A}" srcOrd="1" destOrd="0" parTransId="{F10779E4-2CE4-4CF5-92F1-BCB12061699D}" sibTransId="{3612FF54-4F73-4245-8840-6DB9DA7D6862}"/>
    <dgm:cxn modelId="{647C2DE4-024C-4C05-88DD-062BE1F6ADB3}" type="presOf" srcId="{658390DA-98E9-4EB7-9482-4130D8635117}" destId="{17FF51C0-00C2-48E5-9831-C1F3FC23A290}" srcOrd="0" destOrd="0" presId="urn:microsoft.com/office/officeart/2005/8/layout/hierarchy1"/>
    <dgm:cxn modelId="{D3F540FC-6EE5-481E-8718-D040905F157E}" type="presOf" srcId="{DF3F6ADE-5894-4903-83B3-39889A4F6E2A}" destId="{E4204533-FC22-41FF-80A4-9D445DA2C505}" srcOrd="0" destOrd="0" presId="urn:microsoft.com/office/officeart/2005/8/layout/hierarchy1"/>
    <dgm:cxn modelId="{1E7DECFA-51A2-45F2-96A8-F12D0DB01FBD}" type="presParOf" srcId="{F51D0F70-9A2E-4DCE-9C59-D7CFDE7C66B5}" destId="{68E3FAC4-EB3A-4E84-A98D-F48CCE2848F0}" srcOrd="0" destOrd="0" presId="urn:microsoft.com/office/officeart/2005/8/layout/hierarchy1"/>
    <dgm:cxn modelId="{6ED1E0BE-F091-4DED-A711-ABF63004E648}" type="presParOf" srcId="{68E3FAC4-EB3A-4E84-A98D-F48CCE2848F0}" destId="{7DC64230-5F26-4ECE-9DCC-591574C43661}" srcOrd="0" destOrd="0" presId="urn:microsoft.com/office/officeart/2005/8/layout/hierarchy1"/>
    <dgm:cxn modelId="{6C5547AE-22B8-4C46-B29E-EC3B56A5D6E2}" type="presParOf" srcId="{7DC64230-5F26-4ECE-9DCC-591574C43661}" destId="{FC0A37CF-A8F9-49F1-A118-F8D5007CDB87}" srcOrd="0" destOrd="0" presId="urn:microsoft.com/office/officeart/2005/8/layout/hierarchy1"/>
    <dgm:cxn modelId="{986D0987-06CF-44FE-9CF4-BEC2DDE20C2D}" type="presParOf" srcId="{7DC64230-5F26-4ECE-9DCC-591574C43661}" destId="{17FF51C0-00C2-48E5-9831-C1F3FC23A290}" srcOrd="1" destOrd="0" presId="urn:microsoft.com/office/officeart/2005/8/layout/hierarchy1"/>
    <dgm:cxn modelId="{C14F0E50-B9CA-4CEE-87ED-887DFAD11E12}" type="presParOf" srcId="{68E3FAC4-EB3A-4E84-A98D-F48CCE2848F0}" destId="{981527B8-EA7F-4D71-97D9-0E75FC08C867}" srcOrd="1" destOrd="0" presId="urn:microsoft.com/office/officeart/2005/8/layout/hierarchy1"/>
    <dgm:cxn modelId="{0073171F-EC84-4351-8556-2A141C94095C}" type="presParOf" srcId="{F51D0F70-9A2E-4DCE-9C59-D7CFDE7C66B5}" destId="{29B7E00E-9111-4431-B7A6-5B8BBF61E3AD}" srcOrd="1" destOrd="0" presId="urn:microsoft.com/office/officeart/2005/8/layout/hierarchy1"/>
    <dgm:cxn modelId="{65AA3EA6-F082-48DD-B70C-73A3EC9D2380}" type="presParOf" srcId="{29B7E00E-9111-4431-B7A6-5B8BBF61E3AD}" destId="{837691E5-7294-432A-B5FB-9055942C716D}" srcOrd="0" destOrd="0" presId="urn:microsoft.com/office/officeart/2005/8/layout/hierarchy1"/>
    <dgm:cxn modelId="{AE0D10AB-910F-4B1B-88E6-95B847CECC6A}" type="presParOf" srcId="{837691E5-7294-432A-B5FB-9055942C716D}" destId="{F4F98E02-CCA6-4DD3-97A8-3FC54D63E3EE}" srcOrd="0" destOrd="0" presId="urn:microsoft.com/office/officeart/2005/8/layout/hierarchy1"/>
    <dgm:cxn modelId="{2757DCDD-1320-43F5-9708-BE70F2AF6544}" type="presParOf" srcId="{837691E5-7294-432A-B5FB-9055942C716D}" destId="{E4204533-FC22-41FF-80A4-9D445DA2C505}" srcOrd="1" destOrd="0" presId="urn:microsoft.com/office/officeart/2005/8/layout/hierarchy1"/>
    <dgm:cxn modelId="{91935CDD-ED1B-4E0D-9ABC-ECB7915DA1C3}" type="presParOf" srcId="{29B7E00E-9111-4431-B7A6-5B8BBF61E3AD}" destId="{D0E2AB03-12A8-4567-84A4-034DE2ED291F}"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C39852-18CE-4523-B2BB-F35EFBD5750E}" type="doc">
      <dgm:prSet loTypeId="urn:microsoft.com/office/officeart/2005/8/layout/vProcess5" loCatId="process" qsTypeId="urn:microsoft.com/office/officeart/2005/8/quickstyle/simple1" qsCatId="simple" csTypeId="urn:microsoft.com/office/officeart/2005/8/colors/accent0_3" csCatId="mainScheme" phldr="1"/>
      <dgm:spPr/>
      <dgm:t>
        <a:bodyPr/>
        <a:lstStyle/>
        <a:p>
          <a:endParaRPr lang="en-US"/>
        </a:p>
      </dgm:t>
    </dgm:pt>
    <dgm:pt modelId="{E70AFCEB-53F0-46BA-B25F-1C07A25B8FD1}">
      <dgm:prSet custT="1"/>
      <dgm:spPr/>
      <dgm:t>
        <a:bodyPr/>
        <a:lstStyle/>
        <a:p>
          <a:r>
            <a:rPr lang="en-US" sz="3200" dirty="0"/>
            <a:t>The signs of the Messianic age were all fulfilled in the work of Christ. </a:t>
          </a:r>
        </a:p>
      </dgm:t>
    </dgm:pt>
    <dgm:pt modelId="{09F7BDA4-BB03-4D56-916C-93515F3A08A3}" type="parTrans" cxnId="{B542F3E8-BBFE-4594-BA6B-CBAD9E14F2CD}">
      <dgm:prSet/>
      <dgm:spPr/>
      <dgm:t>
        <a:bodyPr/>
        <a:lstStyle/>
        <a:p>
          <a:endParaRPr lang="en-US" sz="3200"/>
        </a:p>
      </dgm:t>
    </dgm:pt>
    <dgm:pt modelId="{E67994F0-992C-4A79-AD9C-DBE91E9DB6BD}" type="sibTrans" cxnId="{B542F3E8-BBFE-4594-BA6B-CBAD9E14F2CD}">
      <dgm:prSet custT="1"/>
      <dgm:spPr/>
      <dgm:t>
        <a:bodyPr/>
        <a:lstStyle/>
        <a:p>
          <a:endParaRPr lang="en-US" sz="3200"/>
        </a:p>
      </dgm:t>
    </dgm:pt>
    <dgm:pt modelId="{7B264E3A-DCC6-4C9F-B354-76EC6BEB4192}">
      <dgm:prSet custT="1"/>
      <dgm:spPr/>
      <dgm:t>
        <a:bodyPr/>
        <a:lstStyle/>
        <a:p>
          <a:r>
            <a:rPr lang="en-US" sz="3200"/>
            <a:t>Jesus was the preacher of the good news (Luke 8:1). </a:t>
          </a:r>
        </a:p>
      </dgm:t>
    </dgm:pt>
    <dgm:pt modelId="{A9CDA07C-A65B-4338-9073-5FCF43C348AA}" type="parTrans" cxnId="{B33F4AE1-043A-4B74-B165-F78759165F00}">
      <dgm:prSet/>
      <dgm:spPr/>
      <dgm:t>
        <a:bodyPr/>
        <a:lstStyle/>
        <a:p>
          <a:endParaRPr lang="en-US" sz="3200"/>
        </a:p>
      </dgm:t>
    </dgm:pt>
    <dgm:pt modelId="{7B11BE7C-DCAA-4318-8AC1-3D1D992B5AF6}" type="sibTrans" cxnId="{B33F4AE1-043A-4B74-B165-F78759165F00}">
      <dgm:prSet custT="1"/>
      <dgm:spPr/>
      <dgm:t>
        <a:bodyPr/>
        <a:lstStyle/>
        <a:p>
          <a:endParaRPr lang="en-US" sz="3200"/>
        </a:p>
      </dgm:t>
    </dgm:pt>
    <dgm:pt modelId="{E9295B35-1065-4D57-9432-EF5AE5F4CC28}">
      <dgm:prSet custT="1"/>
      <dgm:spPr/>
      <dgm:t>
        <a:bodyPr/>
        <a:lstStyle/>
        <a:p>
          <a:r>
            <a:rPr lang="en-US" sz="3200"/>
            <a:t>He healed the blind (Matt. 12:22; Mark 10:46-47; 11:5). </a:t>
          </a:r>
        </a:p>
      </dgm:t>
    </dgm:pt>
    <dgm:pt modelId="{E1F5B554-021B-4E6C-BAE3-6AB40B71EA49}" type="parTrans" cxnId="{6A733C45-A92B-4EBC-8812-47B080D0213D}">
      <dgm:prSet/>
      <dgm:spPr/>
      <dgm:t>
        <a:bodyPr/>
        <a:lstStyle/>
        <a:p>
          <a:endParaRPr lang="en-US" sz="3200"/>
        </a:p>
      </dgm:t>
    </dgm:pt>
    <dgm:pt modelId="{FC4D0015-23BB-469D-9CB8-8E41F838FAC4}" type="sibTrans" cxnId="{6A733C45-A92B-4EBC-8812-47B080D0213D}">
      <dgm:prSet custT="1"/>
      <dgm:spPr/>
      <dgm:t>
        <a:bodyPr/>
        <a:lstStyle/>
        <a:p>
          <a:endParaRPr lang="en-US" sz="3200"/>
        </a:p>
      </dgm:t>
    </dgm:pt>
    <dgm:pt modelId="{A685E68D-A918-4E89-98E2-934FF7AF1111}">
      <dgm:prSet custT="1"/>
      <dgm:spPr/>
      <dgm:t>
        <a:bodyPr/>
        <a:lstStyle/>
        <a:p>
          <a:r>
            <a:rPr lang="en-US" sz="3200"/>
            <a:t>He set at liberty those in spiritual as well as physical captivity.</a:t>
          </a:r>
        </a:p>
      </dgm:t>
    </dgm:pt>
    <dgm:pt modelId="{B09AFDCD-0D80-4CEB-96AE-D9EE367F9B02}" type="parTrans" cxnId="{3B1F11D6-1C96-445D-B763-25A9B586E8AA}">
      <dgm:prSet/>
      <dgm:spPr/>
      <dgm:t>
        <a:bodyPr/>
        <a:lstStyle/>
        <a:p>
          <a:endParaRPr lang="en-US" sz="3200"/>
        </a:p>
      </dgm:t>
    </dgm:pt>
    <dgm:pt modelId="{58F09803-006A-4C42-BBE8-5376F42A2F0A}" type="sibTrans" cxnId="{3B1F11D6-1C96-445D-B763-25A9B586E8AA}">
      <dgm:prSet/>
      <dgm:spPr/>
      <dgm:t>
        <a:bodyPr/>
        <a:lstStyle/>
        <a:p>
          <a:endParaRPr lang="en-US" sz="3200"/>
        </a:p>
      </dgm:t>
    </dgm:pt>
    <dgm:pt modelId="{EAFC083A-88F4-4039-A756-69B00391DC38}" type="pres">
      <dgm:prSet presAssocID="{F7C39852-18CE-4523-B2BB-F35EFBD5750E}" presName="outerComposite" presStyleCnt="0">
        <dgm:presLayoutVars>
          <dgm:chMax val="5"/>
          <dgm:dir/>
          <dgm:resizeHandles val="exact"/>
        </dgm:presLayoutVars>
      </dgm:prSet>
      <dgm:spPr/>
    </dgm:pt>
    <dgm:pt modelId="{2E60F71A-8F87-4E77-8601-909C80EC586F}" type="pres">
      <dgm:prSet presAssocID="{F7C39852-18CE-4523-B2BB-F35EFBD5750E}" presName="dummyMaxCanvas" presStyleCnt="0">
        <dgm:presLayoutVars/>
      </dgm:prSet>
      <dgm:spPr/>
    </dgm:pt>
    <dgm:pt modelId="{13F87878-1EE4-418F-B7C4-E98CA75B66B3}" type="pres">
      <dgm:prSet presAssocID="{F7C39852-18CE-4523-B2BB-F35EFBD5750E}" presName="FourNodes_1" presStyleLbl="node1" presStyleIdx="0" presStyleCnt="4" custScaleX="104366">
        <dgm:presLayoutVars>
          <dgm:bulletEnabled val="1"/>
        </dgm:presLayoutVars>
      </dgm:prSet>
      <dgm:spPr/>
    </dgm:pt>
    <dgm:pt modelId="{D341182D-CD7C-44F5-9DC9-14116C6B802F}" type="pres">
      <dgm:prSet presAssocID="{F7C39852-18CE-4523-B2BB-F35EFBD5750E}" presName="FourNodes_2" presStyleLbl="node1" presStyleIdx="1" presStyleCnt="4" custScaleX="108614">
        <dgm:presLayoutVars>
          <dgm:bulletEnabled val="1"/>
        </dgm:presLayoutVars>
      </dgm:prSet>
      <dgm:spPr/>
    </dgm:pt>
    <dgm:pt modelId="{F8B69C9E-B97D-436F-A530-F22FE76980A3}" type="pres">
      <dgm:prSet presAssocID="{F7C39852-18CE-4523-B2BB-F35EFBD5750E}" presName="FourNodes_3" presStyleLbl="node1" presStyleIdx="2" presStyleCnt="4" custScaleX="105278">
        <dgm:presLayoutVars>
          <dgm:bulletEnabled val="1"/>
        </dgm:presLayoutVars>
      </dgm:prSet>
      <dgm:spPr/>
    </dgm:pt>
    <dgm:pt modelId="{9CE3E8E7-0D34-4F9A-8587-D2D4293E66B3}" type="pres">
      <dgm:prSet presAssocID="{F7C39852-18CE-4523-B2BB-F35EFBD5750E}" presName="FourNodes_4" presStyleLbl="node1" presStyleIdx="3" presStyleCnt="4">
        <dgm:presLayoutVars>
          <dgm:bulletEnabled val="1"/>
        </dgm:presLayoutVars>
      </dgm:prSet>
      <dgm:spPr/>
    </dgm:pt>
    <dgm:pt modelId="{720BE0C2-E803-41CB-98DA-B2E07AFDBAD8}" type="pres">
      <dgm:prSet presAssocID="{F7C39852-18CE-4523-B2BB-F35EFBD5750E}" presName="FourConn_1-2" presStyleLbl="fgAccFollowNode1" presStyleIdx="0" presStyleCnt="3">
        <dgm:presLayoutVars>
          <dgm:bulletEnabled val="1"/>
        </dgm:presLayoutVars>
      </dgm:prSet>
      <dgm:spPr/>
    </dgm:pt>
    <dgm:pt modelId="{3F8A5E68-C776-4234-A1A9-43C7FAFB630A}" type="pres">
      <dgm:prSet presAssocID="{F7C39852-18CE-4523-B2BB-F35EFBD5750E}" presName="FourConn_2-3" presStyleLbl="fgAccFollowNode1" presStyleIdx="1" presStyleCnt="3">
        <dgm:presLayoutVars>
          <dgm:bulletEnabled val="1"/>
        </dgm:presLayoutVars>
      </dgm:prSet>
      <dgm:spPr/>
    </dgm:pt>
    <dgm:pt modelId="{1DE5FA20-9386-4C7E-BEF1-2279EF7A37D9}" type="pres">
      <dgm:prSet presAssocID="{F7C39852-18CE-4523-B2BB-F35EFBD5750E}" presName="FourConn_3-4" presStyleLbl="fgAccFollowNode1" presStyleIdx="2" presStyleCnt="3">
        <dgm:presLayoutVars>
          <dgm:bulletEnabled val="1"/>
        </dgm:presLayoutVars>
      </dgm:prSet>
      <dgm:spPr/>
    </dgm:pt>
    <dgm:pt modelId="{16A139FD-CDB3-4FAC-9903-12B603D9DF49}" type="pres">
      <dgm:prSet presAssocID="{F7C39852-18CE-4523-B2BB-F35EFBD5750E}" presName="FourNodes_1_text" presStyleLbl="node1" presStyleIdx="3" presStyleCnt="4">
        <dgm:presLayoutVars>
          <dgm:bulletEnabled val="1"/>
        </dgm:presLayoutVars>
      </dgm:prSet>
      <dgm:spPr/>
    </dgm:pt>
    <dgm:pt modelId="{D6390357-B7E0-44F2-91B9-6CFBBA381D43}" type="pres">
      <dgm:prSet presAssocID="{F7C39852-18CE-4523-B2BB-F35EFBD5750E}" presName="FourNodes_2_text" presStyleLbl="node1" presStyleIdx="3" presStyleCnt="4">
        <dgm:presLayoutVars>
          <dgm:bulletEnabled val="1"/>
        </dgm:presLayoutVars>
      </dgm:prSet>
      <dgm:spPr/>
    </dgm:pt>
    <dgm:pt modelId="{FBD9D835-4D07-4B01-A877-E83593E110FB}" type="pres">
      <dgm:prSet presAssocID="{F7C39852-18CE-4523-B2BB-F35EFBD5750E}" presName="FourNodes_3_text" presStyleLbl="node1" presStyleIdx="3" presStyleCnt="4">
        <dgm:presLayoutVars>
          <dgm:bulletEnabled val="1"/>
        </dgm:presLayoutVars>
      </dgm:prSet>
      <dgm:spPr/>
    </dgm:pt>
    <dgm:pt modelId="{06498D32-D3F0-45EB-99ED-F38337F0B0AD}" type="pres">
      <dgm:prSet presAssocID="{F7C39852-18CE-4523-B2BB-F35EFBD5750E}" presName="FourNodes_4_text" presStyleLbl="node1" presStyleIdx="3" presStyleCnt="4">
        <dgm:presLayoutVars>
          <dgm:bulletEnabled val="1"/>
        </dgm:presLayoutVars>
      </dgm:prSet>
      <dgm:spPr/>
    </dgm:pt>
  </dgm:ptLst>
  <dgm:cxnLst>
    <dgm:cxn modelId="{51B56800-DBA9-4832-92CD-744058F4834E}" type="presOf" srcId="{A685E68D-A918-4E89-98E2-934FF7AF1111}" destId="{06498D32-D3F0-45EB-99ED-F38337F0B0AD}" srcOrd="1" destOrd="0" presId="urn:microsoft.com/office/officeart/2005/8/layout/vProcess5"/>
    <dgm:cxn modelId="{A783E707-F144-4630-870C-F3EAD0D49C71}" type="presOf" srcId="{F7C39852-18CE-4523-B2BB-F35EFBD5750E}" destId="{EAFC083A-88F4-4039-A756-69B00391DC38}" srcOrd="0" destOrd="0" presId="urn:microsoft.com/office/officeart/2005/8/layout/vProcess5"/>
    <dgm:cxn modelId="{6674161B-6701-4691-AE7C-766E9B2EC203}" type="presOf" srcId="{E70AFCEB-53F0-46BA-B25F-1C07A25B8FD1}" destId="{13F87878-1EE4-418F-B7C4-E98CA75B66B3}" srcOrd="0" destOrd="0" presId="urn:microsoft.com/office/officeart/2005/8/layout/vProcess5"/>
    <dgm:cxn modelId="{F9A0C830-9AF9-4A73-B680-3A9E1539DE6C}" type="presOf" srcId="{E70AFCEB-53F0-46BA-B25F-1C07A25B8FD1}" destId="{16A139FD-CDB3-4FAC-9903-12B603D9DF49}" srcOrd="1" destOrd="0" presId="urn:microsoft.com/office/officeart/2005/8/layout/vProcess5"/>
    <dgm:cxn modelId="{6131A264-D80A-4307-A456-C4191A5F7BAB}" type="presOf" srcId="{7B264E3A-DCC6-4C9F-B354-76EC6BEB4192}" destId="{D341182D-CD7C-44F5-9DC9-14116C6B802F}" srcOrd="0" destOrd="0" presId="urn:microsoft.com/office/officeart/2005/8/layout/vProcess5"/>
    <dgm:cxn modelId="{6A733C45-A92B-4EBC-8812-47B080D0213D}" srcId="{F7C39852-18CE-4523-B2BB-F35EFBD5750E}" destId="{E9295B35-1065-4D57-9432-EF5AE5F4CC28}" srcOrd="2" destOrd="0" parTransId="{E1F5B554-021B-4E6C-BAE3-6AB40B71EA49}" sibTransId="{FC4D0015-23BB-469D-9CB8-8E41F838FAC4}"/>
    <dgm:cxn modelId="{E8A3666C-80F4-4BE1-B068-7AA5136859ED}" type="presOf" srcId="{E9295B35-1065-4D57-9432-EF5AE5F4CC28}" destId="{FBD9D835-4D07-4B01-A877-E83593E110FB}" srcOrd="1" destOrd="0" presId="urn:microsoft.com/office/officeart/2005/8/layout/vProcess5"/>
    <dgm:cxn modelId="{AF499F4F-4AAC-4F20-AFD9-1EED733C22BD}" type="presOf" srcId="{FC4D0015-23BB-469D-9CB8-8E41F838FAC4}" destId="{1DE5FA20-9386-4C7E-BEF1-2279EF7A37D9}" srcOrd="0" destOrd="0" presId="urn:microsoft.com/office/officeart/2005/8/layout/vProcess5"/>
    <dgm:cxn modelId="{BB70F688-48A9-4294-ACF7-C4F020731811}" type="presOf" srcId="{E67994F0-992C-4A79-AD9C-DBE91E9DB6BD}" destId="{720BE0C2-E803-41CB-98DA-B2E07AFDBAD8}" srcOrd="0" destOrd="0" presId="urn:microsoft.com/office/officeart/2005/8/layout/vProcess5"/>
    <dgm:cxn modelId="{41AFEFBE-29B5-475C-AAB1-4EA492191A2B}" type="presOf" srcId="{7B11BE7C-DCAA-4318-8AC1-3D1D992B5AF6}" destId="{3F8A5E68-C776-4234-A1A9-43C7FAFB630A}" srcOrd="0" destOrd="0" presId="urn:microsoft.com/office/officeart/2005/8/layout/vProcess5"/>
    <dgm:cxn modelId="{F71BD7D2-8FBB-4BB6-9CDC-495452B23F8E}" type="presOf" srcId="{A685E68D-A918-4E89-98E2-934FF7AF1111}" destId="{9CE3E8E7-0D34-4F9A-8587-D2D4293E66B3}" srcOrd="0" destOrd="0" presId="urn:microsoft.com/office/officeart/2005/8/layout/vProcess5"/>
    <dgm:cxn modelId="{3B1F11D6-1C96-445D-B763-25A9B586E8AA}" srcId="{F7C39852-18CE-4523-B2BB-F35EFBD5750E}" destId="{A685E68D-A918-4E89-98E2-934FF7AF1111}" srcOrd="3" destOrd="0" parTransId="{B09AFDCD-0D80-4CEB-96AE-D9EE367F9B02}" sibTransId="{58F09803-006A-4C42-BBE8-5376F42A2F0A}"/>
    <dgm:cxn modelId="{B33F4AE1-043A-4B74-B165-F78759165F00}" srcId="{F7C39852-18CE-4523-B2BB-F35EFBD5750E}" destId="{7B264E3A-DCC6-4C9F-B354-76EC6BEB4192}" srcOrd="1" destOrd="0" parTransId="{A9CDA07C-A65B-4338-9073-5FCF43C348AA}" sibTransId="{7B11BE7C-DCAA-4318-8AC1-3D1D992B5AF6}"/>
    <dgm:cxn modelId="{BC095BE7-D5E7-481C-80DB-3F122DF23CE0}" type="presOf" srcId="{E9295B35-1065-4D57-9432-EF5AE5F4CC28}" destId="{F8B69C9E-B97D-436F-A530-F22FE76980A3}" srcOrd="0" destOrd="0" presId="urn:microsoft.com/office/officeart/2005/8/layout/vProcess5"/>
    <dgm:cxn modelId="{B542F3E8-BBFE-4594-BA6B-CBAD9E14F2CD}" srcId="{F7C39852-18CE-4523-B2BB-F35EFBD5750E}" destId="{E70AFCEB-53F0-46BA-B25F-1C07A25B8FD1}" srcOrd="0" destOrd="0" parTransId="{09F7BDA4-BB03-4D56-916C-93515F3A08A3}" sibTransId="{E67994F0-992C-4A79-AD9C-DBE91E9DB6BD}"/>
    <dgm:cxn modelId="{922660F6-B979-4C59-B6B3-3A30BDE57043}" type="presOf" srcId="{7B264E3A-DCC6-4C9F-B354-76EC6BEB4192}" destId="{D6390357-B7E0-44F2-91B9-6CFBBA381D43}" srcOrd="1" destOrd="0" presId="urn:microsoft.com/office/officeart/2005/8/layout/vProcess5"/>
    <dgm:cxn modelId="{8CACBE8E-5B8E-4AB1-B2FA-DE2EB5EE5D9A}" type="presParOf" srcId="{EAFC083A-88F4-4039-A756-69B00391DC38}" destId="{2E60F71A-8F87-4E77-8601-909C80EC586F}" srcOrd="0" destOrd="0" presId="urn:microsoft.com/office/officeart/2005/8/layout/vProcess5"/>
    <dgm:cxn modelId="{AFD90385-02E0-4EBB-A165-030EFD8F81F5}" type="presParOf" srcId="{EAFC083A-88F4-4039-A756-69B00391DC38}" destId="{13F87878-1EE4-418F-B7C4-E98CA75B66B3}" srcOrd="1" destOrd="0" presId="urn:microsoft.com/office/officeart/2005/8/layout/vProcess5"/>
    <dgm:cxn modelId="{8B32E9F3-67E5-4270-8C6C-E679406B0381}" type="presParOf" srcId="{EAFC083A-88F4-4039-A756-69B00391DC38}" destId="{D341182D-CD7C-44F5-9DC9-14116C6B802F}" srcOrd="2" destOrd="0" presId="urn:microsoft.com/office/officeart/2005/8/layout/vProcess5"/>
    <dgm:cxn modelId="{074B81FE-873B-4EF3-8EE0-2BA3D934EE0F}" type="presParOf" srcId="{EAFC083A-88F4-4039-A756-69B00391DC38}" destId="{F8B69C9E-B97D-436F-A530-F22FE76980A3}" srcOrd="3" destOrd="0" presId="urn:microsoft.com/office/officeart/2005/8/layout/vProcess5"/>
    <dgm:cxn modelId="{175FC330-5B05-4550-BF46-E7B0E05E8BDB}" type="presParOf" srcId="{EAFC083A-88F4-4039-A756-69B00391DC38}" destId="{9CE3E8E7-0D34-4F9A-8587-D2D4293E66B3}" srcOrd="4" destOrd="0" presId="urn:microsoft.com/office/officeart/2005/8/layout/vProcess5"/>
    <dgm:cxn modelId="{63A38069-5997-4AE8-A25D-F14E531B3F80}" type="presParOf" srcId="{EAFC083A-88F4-4039-A756-69B00391DC38}" destId="{720BE0C2-E803-41CB-98DA-B2E07AFDBAD8}" srcOrd="5" destOrd="0" presId="urn:microsoft.com/office/officeart/2005/8/layout/vProcess5"/>
    <dgm:cxn modelId="{8900CA46-4E09-4E82-9DC9-9DF5AF40AF4B}" type="presParOf" srcId="{EAFC083A-88F4-4039-A756-69B00391DC38}" destId="{3F8A5E68-C776-4234-A1A9-43C7FAFB630A}" srcOrd="6" destOrd="0" presId="urn:microsoft.com/office/officeart/2005/8/layout/vProcess5"/>
    <dgm:cxn modelId="{4AA257F3-D464-4A0E-AE6D-767502476F22}" type="presParOf" srcId="{EAFC083A-88F4-4039-A756-69B00391DC38}" destId="{1DE5FA20-9386-4C7E-BEF1-2279EF7A37D9}" srcOrd="7" destOrd="0" presId="urn:microsoft.com/office/officeart/2005/8/layout/vProcess5"/>
    <dgm:cxn modelId="{14D6CBFE-BD35-4CDA-9E43-89D9B6EE9343}" type="presParOf" srcId="{EAFC083A-88F4-4039-A756-69B00391DC38}" destId="{16A139FD-CDB3-4FAC-9903-12B603D9DF49}" srcOrd="8" destOrd="0" presId="urn:microsoft.com/office/officeart/2005/8/layout/vProcess5"/>
    <dgm:cxn modelId="{674003ED-32B4-44D9-8589-722F5A73091D}" type="presParOf" srcId="{EAFC083A-88F4-4039-A756-69B00391DC38}" destId="{D6390357-B7E0-44F2-91B9-6CFBBA381D43}" srcOrd="9" destOrd="0" presId="urn:microsoft.com/office/officeart/2005/8/layout/vProcess5"/>
    <dgm:cxn modelId="{2381891B-ABD2-4BB3-9886-0953BDF08C69}" type="presParOf" srcId="{EAFC083A-88F4-4039-A756-69B00391DC38}" destId="{FBD9D835-4D07-4B01-A877-E83593E110FB}" srcOrd="10" destOrd="0" presId="urn:microsoft.com/office/officeart/2005/8/layout/vProcess5"/>
    <dgm:cxn modelId="{6E0826F0-D303-4410-B80C-B743E4E16CA8}" type="presParOf" srcId="{EAFC083A-88F4-4039-A756-69B00391DC38}" destId="{06498D32-D3F0-45EB-99ED-F38337F0B0AD}"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D235F0C-DDA5-45AC-9A19-5AB71BB8659A}"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1797B450-679D-4F44-A037-68A896BCB3C2}">
      <dgm:prSet/>
      <dgm:spPr/>
      <dgm:t>
        <a:bodyPr/>
        <a:lstStyle/>
        <a:p>
          <a:r>
            <a:rPr lang="en-US"/>
            <a:t>We have a generation to win for Christ, hence, every member of the Church should join in this soul-winning mission. </a:t>
          </a:r>
        </a:p>
      </dgm:t>
    </dgm:pt>
    <dgm:pt modelId="{256F706E-A9E5-436E-93AE-59304A8E5A4E}" type="parTrans" cxnId="{4891E075-D471-4A6B-8858-570329BA8766}">
      <dgm:prSet/>
      <dgm:spPr/>
      <dgm:t>
        <a:bodyPr/>
        <a:lstStyle/>
        <a:p>
          <a:endParaRPr lang="en-US"/>
        </a:p>
      </dgm:t>
    </dgm:pt>
    <dgm:pt modelId="{0B713519-F879-4705-99B8-D113B73DD2F5}" type="sibTrans" cxnId="{4891E075-D471-4A6B-8858-570329BA8766}">
      <dgm:prSet/>
      <dgm:spPr/>
      <dgm:t>
        <a:bodyPr/>
        <a:lstStyle/>
        <a:p>
          <a:endParaRPr lang="en-US"/>
        </a:p>
      </dgm:t>
    </dgm:pt>
    <dgm:pt modelId="{06E61EFE-9389-45B4-8612-A79FAA14531E}">
      <dgm:prSet/>
      <dgm:spPr/>
      <dgm:t>
        <a:bodyPr/>
        <a:lstStyle/>
        <a:p>
          <a:r>
            <a:rPr lang="en-US"/>
            <a:t>The Church must pray to receive the power of the Holy Spirit to work with our talents and spiritual gifts and grow the church. </a:t>
          </a:r>
        </a:p>
      </dgm:t>
    </dgm:pt>
    <dgm:pt modelId="{990AAD56-A019-4EFB-BABB-B7F335CFA92F}" type="parTrans" cxnId="{D08B2984-6FF1-439B-B022-DE468E1542D6}">
      <dgm:prSet/>
      <dgm:spPr/>
      <dgm:t>
        <a:bodyPr/>
        <a:lstStyle/>
        <a:p>
          <a:endParaRPr lang="en-US"/>
        </a:p>
      </dgm:t>
    </dgm:pt>
    <dgm:pt modelId="{DC502A08-8830-45CB-9EAA-AB572CD0DA1C}" type="sibTrans" cxnId="{D08B2984-6FF1-439B-B022-DE468E1542D6}">
      <dgm:prSet/>
      <dgm:spPr/>
      <dgm:t>
        <a:bodyPr/>
        <a:lstStyle/>
        <a:p>
          <a:endParaRPr lang="en-US"/>
        </a:p>
      </dgm:t>
    </dgm:pt>
    <dgm:pt modelId="{830F795E-BAE6-41FD-A851-BF5F44361C33}" type="pres">
      <dgm:prSet presAssocID="{7D235F0C-DDA5-45AC-9A19-5AB71BB8659A}" presName="hierChild1" presStyleCnt="0">
        <dgm:presLayoutVars>
          <dgm:chPref val="1"/>
          <dgm:dir/>
          <dgm:animOne val="branch"/>
          <dgm:animLvl val="lvl"/>
          <dgm:resizeHandles/>
        </dgm:presLayoutVars>
      </dgm:prSet>
      <dgm:spPr/>
    </dgm:pt>
    <dgm:pt modelId="{BF2570FD-DDD9-4059-A5C8-8824C66A590F}" type="pres">
      <dgm:prSet presAssocID="{1797B450-679D-4F44-A037-68A896BCB3C2}" presName="hierRoot1" presStyleCnt="0"/>
      <dgm:spPr/>
    </dgm:pt>
    <dgm:pt modelId="{AF612C71-ABC5-43DC-867B-1F534070C340}" type="pres">
      <dgm:prSet presAssocID="{1797B450-679D-4F44-A037-68A896BCB3C2}" presName="composite" presStyleCnt="0"/>
      <dgm:spPr/>
    </dgm:pt>
    <dgm:pt modelId="{37F2F7A7-33D6-4249-9887-A29B1DCDF4AB}" type="pres">
      <dgm:prSet presAssocID="{1797B450-679D-4F44-A037-68A896BCB3C2}" presName="background" presStyleLbl="node0" presStyleIdx="0" presStyleCnt="2"/>
      <dgm:spPr/>
    </dgm:pt>
    <dgm:pt modelId="{4EF99D96-92A5-4EE5-8BA5-AB8264550DEF}" type="pres">
      <dgm:prSet presAssocID="{1797B450-679D-4F44-A037-68A896BCB3C2}" presName="text" presStyleLbl="fgAcc0" presStyleIdx="0" presStyleCnt="2">
        <dgm:presLayoutVars>
          <dgm:chPref val="3"/>
        </dgm:presLayoutVars>
      </dgm:prSet>
      <dgm:spPr/>
    </dgm:pt>
    <dgm:pt modelId="{968F7D04-0D05-4F0B-88F9-380DCCC17BE6}" type="pres">
      <dgm:prSet presAssocID="{1797B450-679D-4F44-A037-68A896BCB3C2}" presName="hierChild2" presStyleCnt="0"/>
      <dgm:spPr/>
    </dgm:pt>
    <dgm:pt modelId="{287FD1BA-0F30-4228-AEE9-72BAFAAA404E}" type="pres">
      <dgm:prSet presAssocID="{06E61EFE-9389-45B4-8612-A79FAA14531E}" presName="hierRoot1" presStyleCnt="0"/>
      <dgm:spPr/>
    </dgm:pt>
    <dgm:pt modelId="{0C4BC3C6-0C68-4B76-B316-5E4E311CE83A}" type="pres">
      <dgm:prSet presAssocID="{06E61EFE-9389-45B4-8612-A79FAA14531E}" presName="composite" presStyleCnt="0"/>
      <dgm:spPr/>
    </dgm:pt>
    <dgm:pt modelId="{B4431D75-B416-433D-994B-C5A4828B9B64}" type="pres">
      <dgm:prSet presAssocID="{06E61EFE-9389-45B4-8612-A79FAA14531E}" presName="background" presStyleLbl="node0" presStyleIdx="1" presStyleCnt="2"/>
      <dgm:spPr/>
    </dgm:pt>
    <dgm:pt modelId="{85BB9825-830C-47DA-9935-1A056BA69FF1}" type="pres">
      <dgm:prSet presAssocID="{06E61EFE-9389-45B4-8612-A79FAA14531E}" presName="text" presStyleLbl="fgAcc0" presStyleIdx="1" presStyleCnt="2">
        <dgm:presLayoutVars>
          <dgm:chPref val="3"/>
        </dgm:presLayoutVars>
      </dgm:prSet>
      <dgm:spPr/>
    </dgm:pt>
    <dgm:pt modelId="{4CACA39D-FE7E-4EBB-8660-776182777AD7}" type="pres">
      <dgm:prSet presAssocID="{06E61EFE-9389-45B4-8612-A79FAA14531E}" presName="hierChild2" presStyleCnt="0"/>
      <dgm:spPr/>
    </dgm:pt>
  </dgm:ptLst>
  <dgm:cxnLst>
    <dgm:cxn modelId="{2D946F5D-C4CB-4600-93CF-68656AEF4868}" type="presOf" srcId="{7D235F0C-DDA5-45AC-9A19-5AB71BB8659A}" destId="{830F795E-BAE6-41FD-A851-BF5F44361C33}" srcOrd="0" destOrd="0" presId="urn:microsoft.com/office/officeart/2005/8/layout/hierarchy1"/>
    <dgm:cxn modelId="{4891E075-D471-4A6B-8858-570329BA8766}" srcId="{7D235F0C-DDA5-45AC-9A19-5AB71BB8659A}" destId="{1797B450-679D-4F44-A037-68A896BCB3C2}" srcOrd="0" destOrd="0" parTransId="{256F706E-A9E5-436E-93AE-59304A8E5A4E}" sibTransId="{0B713519-F879-4705-99B8-D113B73DD2F5}"/>
    <dgm:cxn modelId="{D08B2984-6FF1-439B-B022-DE468E1542D6}" srcId="{7D235F0C-DDA5-45AC-9A19-5AB71BB8659A}" destId="{06E61EFE-9389-45B4-8612-A79FAA14531E}" srcOrd="1" destOrd="0" parTransId="{990AAD56-A019-4EFB-BABB-B7F335CFA92F}" sibTransId="{DC502A08-8830-45CB-9EAA-AB572CD0DA1C}"/>
    <dgm:cxn modelId="{6E654CA3-AD23-40F3-A034-6E3041E5A566}" type="presOf" srcId="{06E61EFE-9389-45B4-8612-A79FAA14531E}" destId="{85BB9825-830C-47DA-9935-1A056BA69FF1}" srcOrd="0" destOrd="0" presId="urn:microsoft.com/office/officeart/2005/8/layout/hierarchy1"/>
    <dgm:cxn modelId="{6AC49DAA-63F7-4F87-BE41-5CC206300474}" type="presOf" srcId="{1797B450-679D-4F44-A037-68A896BCB3C2}" destId="{4EF99D96-92A5-4EE5-8BA5-AB8264550DEF}" srcOrd="0" destOrd="0" presId="urn:microsoft.com/office/officeart/2005/8/layout/hierarchy1"/>
    <dgm:cxn modelId="{2D863FC0-9FE5-4330-A7C4-2BF678EAD878}" type="presParOf" srcId="{830F795E-BAE6-41FD-A851-BF5F44361C33}" destId="{BF2570FD-DDD9-4059-A5C8-8824C66A590F}" srcOrd="0" destOrd="0" presId="urn:microsoft.com/office/officeart/2005/8/layout/hierarchy1"/>
    <dgm:cxn modelId="{118098F4-8E1E-47AD-B8D8-94B6509F8644}" type="presParOf" srcId="{BF2570FD-DDD9-4059-A5C8-8824C66A590F}" destId="{AF612C71-ABC5-43DC-867B-1F534070C340}" srcOrd="0" destOrd="0" presId="urn:microsoft.com/office/officeart/2005/8/layout/hierarchy1"/>
    <dgm:cxn modelId="{08DA8517-44F3-4890-8432-863063DDD1E4}" type="presParOf" srcId="{AF612C71-ABC5-43DC-867B-1F534070C340}" destId="{37F2F7A7-33D6-4249-9887-A29B1DCDF4AB}" srcOrd="0" destOrd="0" presId="urn:microsoft.com/office/officeart/2005/8/layout/hierarchy1"/>
    <dgm:cxn modelId="{38AD829A-0098-4D42-96C7-3335D6E18963}" type="presParOf" srcId="{AF612C71-ABC5-43DC-867B-1F534070C340}" destId="{4EF99D96-92A5-4EE5-8BA5-AB8264550DEF}" srcOrd="1" destOrd="0" presId="urn:microsoft.com/office/officeart/2005/8/layout/hierarchy1"/>
    <dgm:cxn modelId="{DEB7592D-5CD9-40EE-B3B7-151C87E8D9EC}" type="presParOf" srcId="{BF2570FD-DDD9-4059-A5C8-8824C66A590F}" destId="{968F7D04-0D05-4F0B-88F9-380DCCC17BE6}" srcOrd="1" destOrd="0" presId="urn:microsoft.com/office/officeart/2005/8/layout/hierarchy1"/>
    <dgm:cxn modelId="{B45AA1F7-8ABB-4CC1-A51A-527E863427BC}" type="presParOf" srcId="{830F795E-BAE6-41FD-A851-BF5F44361C33}" destId="{287FD1BA-0F30-4228-AEE9-72BAFAAA404E}" srcOrd="1" destOrd="0" presId="urn:microsoft.com/office/officeart/2005/8/layout/hierarchy1"/>
    <dgm:cxn modelId="{1BD1ED30-B678-453C-A863-B31186BE126B}" type="presParOf" srcId="{287FD1BA-0F30-4228-AEE9-72BAFAAA404E}" destId="{0C4BC3C6-0C68-4B76-B316-5E4E311CE83A}" srcOrd="0" destOrd="0" presId="urn:microsoft.com/office/officeart/2005/8/layout/hierarchy1"/>
    <dgm:cxn modelId="{84EFEDA9-77A2-4FF2-BE91-5CC369E1A4A7}" type="presParOf" srcId="{0C4BC3C6-0C68-4B76-B316-5E4E311CE83A}" destId="{B4431D75-B416-433D-994B-C5A4828B9B64}" srcOrd="0" destOrd="0" presId="urn:microsoft.com/office/officeart/2005/8/layout/hierarchy1"/>
    <dgm:cxn modelId="{BD1C555E-F94E-4109-AA77-E4950A4BC255}" type="presParOf" srcId="{0C4BC3C6-0C68-4B76-B316-5E4E311CE83A}" destId="{85BB9825-830C-47DA-9935-1A056BA69FF1}" srcOrd="1" destOrd="0" presId="urn:microsoft.com/office/officeart/2005/8/layout/hierarchy1"/>
    <dgm:cxn modelId="{2E832728-CAFA-4A7E-9B51-42B5D86B7011}" type="presParOf" srcId="{287FD1BA-0F30-4228-AEE9-72BAFAAA404E}" destId="{4CACA39D-FE7E-4EBB-8660-776182777AD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0A37CF-A8F9-49F1-A118-F8D5007CDB87}">
      <dsp:nvSpPr>
        <dsp:cNvPr id="0" name=""/>
        <dsp:cNvSpPr/>
      </dsp:nvSpPr>
      <dsp:spPr>
        <a:xfrm>
          <a:off x="1283" y="507350"/>
          <a:ext cx="4505585" cy="2861046"/>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7FF51C0-00C2-48E5-9831-C1F3FC23A290}">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The prophecy about the Messiah's mission preempts Christ's work to alleviate the plight of the vulnerable.</a:t>
          </a:r>
        </a:p>
      </dsp:txBody>
      <dsp:txXfrm>
        <a:off x="585701" y="1066737"/>
        <a:ext cx="4337991" cy="2693452"/>
      </dsp:txXfrm>
    </dsp:sp>
    <dsp:sp modelId="{F4F98E02-CCA6-4DD3-97A8-3FC54D63E3EE}">
      <dsp:nvSpPr>
        <dsp:cNvPr id="0" name=""/>
        <dsp:cNvSpPr/>
      </dsp:nvSpPr>
      <dsp:spPr>
        <a:xfrm>
          <a:off x="5508110" y="507350"/>
          <a:ext cx="4505585" cy="2861046"/>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4204533-FC22-41FF-80A4-9D445DA2C505}">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(Isa. 61:1-2 NKJ). </a:t>
          </a:r>
        </a:p>
      </dsp:txBody>
      <dsp:txXfrm>
        <a:off x="6092527" y="1066737"/>
        <a:ext cx="4337991" cy="26934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F87878-1EE4-418F-B7C4-E98CA75B66B3}">
      <dsp:nvSpPr>
        <dsp:cNvPr id="0" name=""/>
        <dsp:cNvSpPr/>
      </dsp:nvSpPr>
      <dsp:spPr>
        <a:xfrm>
          <a:off x="-90949" y="0"/>
          <a:ext cx="8696355" cy="1167715"/>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The signs of the Messianic age were all fulfilled in the work of Christ. </a:t>
          </a:r>
        </a:p>
      </dsp:txBody>
      <dsp:txXfrm>
        <a:off x="-56748" y="34201"/>
        <a:ext cx="7281292" cy="1099313"/>
      </dsp:txXfrm>
    </dsp:sp>
    <dsp:sp modelId="{D341182D-CD7C-44F5-9DC9-14116C6B802F}">
      <dsp:nvSpPr>
        <dsp:cNvPr id="0" name=""/>
        <dsp:cNvSpPr/>
      </dsp:nvSpPr>
      <dsp:spPr>
        <a:xfrm>
          <a:off x="429918" y="1380026"/>
          <a:ext cx="9050322" cy="1167715"/>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Jesus was the preacher of the good news (Luke 8:1). </a:t>
          </a:r>
        </a:p>
      </dsp:txBody>
      <dsp:txXfrm>
        <a:off x="464119" y="1414227"/>
        <a:ext cx="7399559" cy="1099313"/>
      </dsp:txXfrm>
    </dsp:sp>
    <dsp:sp modelId="{F8B69C9E-B97D-436F-A530-F22FE76980A3}">
      <dsp:nvSpPr>
        <dsp:cNvPr id="0" name=""/>
        <dsp:cNvSpPr/>
      </dsp:nvSpPr>
      <dsp:spPr>
        <a:xfrm>
          <a:off x="1256341" y="2760053"/>
          <a:ext cx="8772348" cy="1167715"/>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He healed the blind (Matt. 12:22; Mark 10:46-47; 11:5). </a:t>
          </a:r>
        </a:p>
      </dsp:txBody>
      <dsp:txXfrm>
        <a:off x="1290542" y="2794254"/>
        <a:ext cx="7181151" cy="1099313"/>
      </dsp:txXfrm>
    </dsp:sp>
    <dsp:sp modelId="{9CE3E8E7-0D34-4F9A-8587-D2D4293E66B3}">
      <dsp:nvSpPr>
        <dsp:cNvPr id="0" name=""/>
        <dsp:cNvSpPr/>
      </dsp:nvSpPr>
      <dsp:spPr>
        <a:xfrm>
          <a:off x="2174088" y="4140080"/>
          <a:ext cx="8332556" cy="1167715"/>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He set at liberty those in spiritual as well as physical captivity.</a:t>
          </a:r>
        </a:p>
      </dsp:txBody>
      <dsp:txXfrm>
        <a:off x="2208289" y="4174281"/>
        <a:ext cx="6807287" cy="1099313"/>
      </dsp:txXfrm>
    </dsp:sp>
    <dsp:sp modelId="{720BE0C2-E803-41CB-98DA-B2E07AFDBAD8}">
      <dsp:nvSpPr>
        <dsp:cNvPr id="0" name=""/>
        <dsp:cNvSpPr/>
      </dsp:nvSpPr>
      <dsp:spPr>
        <a:xfrm>
          <a:off x="7664491" y="894363"/>
          <a:ext cx="759014" cy="759014"/>
        </a:xfrm>
        <a:prstGeom prst="downArrow">
          <a:avLst>
            <a:gd name="adj1" fmla="val 55000"/>
            <a:gd name="adj2" fmla="val 45000"/>
          </a:avLst>
        </a:prstGeom>
        <a:solidFill>
          <a:schemeClr val="dk2">
            <a:alpha val="90000"/>
            <a:tint val="40000"/>
            <a:hueOff val="0"/>
            <a:satOff val="0"/>
            <a:lumOff val="0"/>
            <a:alphaOff val="0"/>
          </a:schemeClr>
        </a:solidFill>
        <a:ln w="1905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7835269" y="894363"/>
        <a:ext cx="417458" cy="571158"/>
      </dsp:txXfrm>
    </dsp:sp>
    <dsp:sp modelId="{3F8A5E68-C776-4234-A1A9-43C7FAFB630A}">
      <dsp:nvSpPr>
        <dsp:cNvPr id="0" name=""/>
        <dsp:cNvSpPr/>
      </dsp:nvSpPr>
      <dsp:spPr>
        <a:xfrm>
          <a:off x="8362342" y="2274390"/>
          <a:ext cx="759014" cy="759014"/>
        </a:xfrm>
        <a:prstGeom prst="downArrow">
          <a:avLst>
            <a:gd name="adj1" fmla="val 55000"/>
            <a:gd name="adj2" fmla="val 45000"/>
          </a:avLst>
        </a:prstGeom>
        <a:solidFill>
          <a:schemeClr val="dk2">
            <a:alpha val="90000"/>
            <a:tint val="40000"/>
            <a:hueOff val="0"/>
            <a:satOff val="0"/>
            <a:lumOff val="0"/>
            <a:alphaOff val="0"/>
          </a:schemeClr>
        </a:solidFill>
        <a:ln w="1905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8533120" y="2274390"/>
        <a:ext cx="417458" cy="571158"/>
      </dsp:txXfrm>
    </dsp:sp>
    <dsp:sp modelId="{1DE5FA20-9386-4C7E-BEF1-2279EF7A37D9}">
      <dsp:nvSpPr>
        <dsp:cNvPr id="0" name=""/>
        <dsp:cNvSpPr/>
      </dsp:nvSpPr>
      <dsp:spPr>
        <a:xfrm>
          <a:off x="9049778" y="3654417"/>
          <a:ext cx="759014" cy="759014"/>
        </a:xfrm>
        <a:prstGeom prst="downArrow">
          <a:avLst>
            <a:gd name="adj1" fmla="val 55000"/>
            <a:gd name="adj2" fmla="val 45000"/>
          </a:avLst>
        </a:prstGeom>
        <a:solidFill>
          <a:schemeClr val="dk2">
            <a:alpha val="90000"/>
            <a:tint val="40000"/>
            <a:hueOff val="0"/>
            <a:satOff val="0"/>
            <a:lumOff val="0"/>
            <a:alphaOff val="0"/>
          </a:schemeClr>
        </a:solidFill>
        <a:ln w="1905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9220556" y="3654417"/>
        <a:ext cx="417458" cy="5711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F2F7A7-33D6-4249-9887-A29B1DCDF4AB}">
      <dsp:nvSpPr>
        <dsp:cNvPr id="0" name=""/>
        <dsp:cNvSpPr/>
      </dsp:nvSpPr>
      <dsp:spPr>
        <a:xfrm>
          <a:off x="1320" y="150224"/>
          <a:ext cx="4636182" cy="294397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F99D96-92A5-4EE5-8BA5-AB8264550DEF}">
      <dsp:nvSpPr>
        <dsp:cNvPr id="0" name=""/>
        <dsp:cNvSpPr/>
      </dsp:nvSpPr>
      <dsp:spPr>
        <a:xfrm>
          <a:off x="516452" y="639599"/>
          <a:ext cx="4636182" cy="294397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t>We have a generation to win for Christ, hence, every member of the Church should join in this soul-winning mission. </a:t>
          </a:r>
        </a:p>
      </dsp:txBody>
      <dsp:txXfrm>
        <a:off x="602678" y="725825"/>
        <a:ext cx="4463730" cy="2771523"/>
      </dsp:txXfrm>
    </dsp:sp>
    <dsp:sp modelId="{B4431D75-B416-433D-994B-C5A4828B9B64}">
      <dsp:nvSpPr>
        <dsp:cNvPr id="0" name=""/>
        <dsp:cNvSpPr/>
      </dsp:nvSpPr>
      <dsp:spPr>
        <a:xfrm>
          <a:off x="5667765" y="150224"/>
          <a:ext cx="4636182" cy="294397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BB9825-830C-47DA-9935-1A056BA69FF1}">
      <dsp:nvSpPr>
        <dsp:cNvPr id="0" name=""/>
        <dsp:cNvSpPr/>
      </dsp:nvSpPr>
      <dsp:spPr>
        <a:xfrm>
          <a:off x="6182897" y="639599"/>
          <a:ext cx="4636182" cy="294397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t>The Church must pray to receive the power of the Holy Spirit to work with our talents and spiritual gifts and grow the church. </a:t>
          </a:r>
        </a:p>
      </dsp:txBody>
      <dsp:txXfrm>
        <a:off x="6269123" y="725825"/>
        <a:ext cx="4463730" cy="277152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jpeg>
</file>

<file path=ppt/media/image11.jpeg>
</file>

<file path=ppt/media/image12.jpg>
</file>

<file path=ppt/media/image13.jpg>
</file>

<file path=ppt/media/image14.jpg>
</file>

<file path=ppt/media/image15.jpeg>
</file>

<file path=ppt/media/image16.png>
</file>

<file path=ppt/media/image17.png>
</file>

<file path=ppt/media/image18.jpeg>
</file>

<file path=ppt/media/image19.jpeg>
</file>

<file path=ppt/media/image2.jpg>
</file>

<file path=ppt/media/image20.jpeg>
</file>

<file path=ppt/media/image21.jpeg>
</file>

<file path=ppt/media/image22.jpeg>
</file>

<file path=ppt/media/image23.jpeg>
</file>

<file path=ppt/media/image24.png>
</file>

<file path=ppt/media/image25.jpeg>
</file>

<file path=ppt/media/image26.jpeg>
</file>

<file path=ppt/media/image27.jpeg>
</file>

<file path=ppt/media/image28.jpeg>
</file>

<file path=ppt/media/image29.pn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png>
</file>

<file path=ppt/media/image42.png>
</file>

<file path=ppt/media/image43.png>
</file>

<file path=ppt/media/image4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5FFDA6-2878-4CC9-97E7-8872C96B95E9}" type="datetimeFigureOut">
              <a:rPr lang="en-US" smtClean="0"/>
              <a:t>7/30/2025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EEC69E-4C8D-4A06-9206-D84795B21A02}" type="slidenum">
              <a:rPr lang="en-US" smtClean="0"/>
              <a:t>‹#›</a:t>
            </a:fld>
            <a:endParaRPr lang="en-US"/>
          </a:p>
        </p:txBody>
      </p:sp>
    </p:spTree>
    <p:extLst>
      <p:ext uri="{BB962C8B-B14F-4D97-AF65-F5344CB8AC3E}">
        <p14:creationId xmlns:p14="http://schemas.microsoft.com/office/powerpoint/2010/main" val="1809613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could Jesus possibly hold the steward up as an example for his followers? </a:t>
            </a:r>
            <a:r>
              <a:rPr lang="en-US" sz="1200" kern="1200" dirty="0">
                <a:solidFill>
                  <a:schemeClr val="tx1"/>
                </a:solidFill>
                <a:effectLst/>
                <a:latin typeface="+mn-lt"/>
                <a:ea typeface="+mn-ea"/>
                <a:cs typeface="+mn-cs"/>
              </a:rPr>
              <a:t>From this parable, Jesus taught an important lesson on faithfulness in stewardship (v.11</a:t>
            </a:r>
            <a:endParaRPr lang="en-US" dirty="0"/>
          </a:p>
        </p:txBody>
      </p:sp>
      <p:sp>
        <p:nvSpPr>
          <p:cNvPr id="4" name="Slide Number Placeholder 3"/>
          <p:cNvSpPr>
            <a:spLocks noGrp="1"/>
          </p:cNvSpPr>
          <p:nvPr>
            <p:ph type="sldNum" sz="quarter" idx="5"/>
          </p:nvPr>
        </p:nvSpPr>
        <p:spPr/>
        <p:txBody>
          <a:bodyPr/>
          <a:lstStyle/>
          <a:p>
            <a:fld id="{E4EEC69E-4C8D-4A06-9206-D84795B21A02}" type="slidenum">
              <a:rPr lang="en-US" smtClean="0"/>
              <a:t>3</a:t>
            </a:fld>
            <a:endParaRPr lang="en-US"/>
          </a:p>
        </p:txBody>
      </p:sp>
    </p:spTree>
    <p:extLst>
      <p:ext uri="{BB962C8B-B14F-4D97-AF65-F5344CB8AC3E}">
        <p14:creationId xmlns:p14="http://schemas.microsoft.com/office/powerpoint/2010/main" val="7508330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3F1E1-E85B-9336-C742-31765CAD07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07633D-DE0C-788E-769C-9FC1CE7109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145510-58A2-E1F6-78DC-4B911BC731D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D9220D-40A5-9EA8-0C41-C5FE41E45EE2}"/>
              </a:ext>
            </a:extLst>
          </p:cNvPr>
          <p:cNvSpPr>
            <a:spLocks noGrp="1"/>
          </p:cNvSpPr>
          <p:nvPr>
            <p:ph type="sldNum" sz="quarter" idx="5"/>
          </p:nvPr>
        </p:nvSpPr>
        <p:spPr/>
        <p:txBody>
          <a:bodyPr/>
          <a:lstStyle/>
          <a:p>
            <a:fld id="{E4EEC69E-4C8D-4A06-9206-D84795B21A02}" type="slidenum">
              <a:rPr lang="en-US" smtClean="0"/>
              <a:t>22</a:t>
            </a:fld>
            <a:endParaRPr lang="en-US"/>
          </a:p>
        </p:txBody>
      </p:sp>
    </p:spTree>
    <p:extLst>
      <p:ext uri="{BB962C8B-B14F-4D97-AF65-F5344CB8AC3E}">
        <p14:creationId xmlns:p14="http://schemas.microsoft.com/office/powerpoint/2010/main" val="1123956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2B4B4-467D-43AE-15A7-CC87364D82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971ACD-F174-A65F-EFA9-98B91F48FC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5A1C43-69A3-FCD5-1046-3D02788564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5CAC581-7EE0-CC3C-67E1-0A24B6933CB7}"/>
              </a:ext>
            </a:extLst>
          </p:cNvPr>
          <p:cNvSpPr>
            <a:spLocks noGrp="1"/>
          </p:cNvSpPr>
          <p:nvPr>
            <p:ph type="sldNum" sz="quarter" idx="5"/>
          </p:nvPr>
        </p:nvSpPr>
        <p:spPr/>
        <p:txBody>
          <a:bodyPr/>
          <a:lstStyle/>
          <a:p>
            <a:fld id="{E4EEC69E-4C8D-4A06-9206-D84795B21A02}" type="slidenum">
              <a:rPr lang="en-US" smtClean="0"/>
              <a:t>24</a:t>
            </a:fld>
            <a:endParaRPr lang="en-US"/>
          </a:p>
        </p:txBody>
      </p:sp>
    </p:spTree>
    <p:extLst>
      <p:ext uri="{BB962C8B-B14F-4D97-AF65-F5344CB8AC3E}">
        <p14:creationId xmlns:p14="http://schemas.microsoft.com/office/powerpoint/2010/main" val="1789083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0B703-B289-2EAF-358D-1CF5618629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296638-AC8C-D3FA-2EB1-B0E4D581B0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CE41FB-15FF-B2C2-B318-BC85E529D9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D111645-8EC2-1477-DA31-18D48268CB87}"/>
              </a:ext>
            </a:extLst>
          </p:cNvPr>
          <p:cNvSpPr>
            <a:spLocks noGrp="1"/>
          </p:cNvSpPr>
          <p:nvPr>
            <p:ph type="sldNum" sz="quarter" idx="5"/>
          </p:nvPr>
        </p:nvSpPr>
        <p:spPr/>
        <p:txBody>
          <a:bodyPr/>
          <a:lstStyle/>
          <a:p>
            <a:fld id="{E4EEC69E-4C8D-4A06-9206-D84795B21A02}" type="slidenum">
              <a:rPr lang="en-US" smtClean="0"/>
              <a:t>25</a:t>
            </a:fld>
            <a:endParaRPr lang="en-US"/>
          </a:p>
        </p:txBody>
      </p:sp>
    </p:spTree>
    <p:extLst>
      <p:ext uri="{BB962C8B-B14F-4D97-AF65-F5344CB8AC3E}">
        <p14:creationId xmlns:p14="http://schemas.microsoft.com/office/powerpoint/2010/main" val="3031240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D7B55-6BCA-4D7A-4401-5983F899CE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C88233-FB70-E6CE-82F4-A4BFE8CED8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60EDD7-BFBB-093E-1E76-60424D1B9EF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Jesus could accomplish His mission under the anointing of the Holy Spirit(</a:t>
            </a:r>
            <a:r>
              <a:rPr lang="en-US" sz="1200" b="1" kern="1200" dirty="0">
                <a:solidFill>
                  <a:schemeClr val="tx1"/>
                </a:solidFill>
                <a:effectLst/>
                <a:latin typeface="+mn-lt"/>
                <a:ea typeface="+mn-ea"/>
                <a:cs typeface="+mn-cs"/>
              </a:rPr>
              <a:t>read: Acts 10:38; 2Cor. 8:9</a:t>
            </a:r>
            <a:r>
              <a:rPr lang="en-US" sz="1200" kern="1200" dirty="0">
                <a:solidFill>
                  <a:schemeClr val="tx1"/>
                </a:solidFill>
                <a:effectLst/>
                <a:latin typeface="+mn-lt"/>
                <a:ea typeface="+mn-ea"/>
                <a:cs typeface="+mn-cs"/>
              </a:rPr>
              <a:t>).Jesus’ caring for humanity has it purpose to win souls. </a:t>
            </a:r>
          </a:p>
          <a:p>
            <a:endParaRPr lang="en-US" dirty="0"/>
          </a:p>
        </p:txBody>
      </p:sp>
      <p:sp>
        <p:nvSpPr>
          <p:cNvPr id="4" name="Slide Number Placeholder 3">
            <a:extLst>
              <a:ext uri="{FF2B5EF4-FFF2-40B4-BE49-F238E27FC236}">
                <a16:creationId xmlns:a16="http://schemas.microsoft.com/office/drawing/2014/main" id="{7219E5C1-8835-B849-C522-D554D0DDBA6C}"/>
              </a:ext>
            </a:extLst>
          </p:cNvPr>
          <p:cNvSpPr>
            <a:spLocks noGrp="1"/>
          </p:cNvSpPr>
          <p:nvPr>
            <p:ph type="sldNum" sz="quarter" idx="5"/>
          </p:nvPr>
        </p:nvSpPr>
        <p:spPr/>
        <p:txBody>
          <a:bodyPr/>
          <a:lstStyle/>
          <a:p>
            <a:fld id="{E4EEC69E-4C8D-4A06-9206-D84795B21A02}" type="slidenum">
              <a:rPr lang="en-US" smtClean="0"/>
              <a:t>26</a:t>
            </a:fld>
            <a:endParaRPr lang="en-US"/>
          </a:p>
        </p:txBody>
      </p:sp>
    </p:spTree>
    <p:extLst>
      <p:ext uri="{BB962C8B-B14F-4D97-AF65-F5344CB8AC3E}">
        <p14:creationId xmlns:p14="http://schemas.microsoft.com/office/powerpoint/2010/main" val="1267091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5585A6-B5E6-2B58-61E8-5D4814668C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AE84F1-FB43-4B66-AA38-6BE10E587A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224F3A-BBA8-02EF-E0D4-8D1113DB97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39D09A1-970E-BEEA-1863-D45F9A6C65A7}"/>
              </a:ext>
            </a:extLst>
          </p:cNvPr>
          <p:cNvSpPr>
            <a:spLocks noGrp="1"/>
          </p:cNvSpPr>
          <p:nvPr>
            <p:ph type="sldNum" sz="quarter" idx="5"/>
          </p:nvPr>
        </p:nvSpPr>
        <p:spPr/>
        <p:txBody>
          <a:bodyPr/>
          <a:lstStyle/>
          <a:p>
            <a:fld id="{E4EEC69E-4C8D-4A06-9206-D84795B21A02}" type="slidenum">
              <a:rPr lang="en-US" smtClean="0"/>
              <a:t>28</a:t>
            </a:fld>
            <a:endParaRPr lang="en-US"/>
          </a:p>
        </p:txBody>
      </p:sp>
    </p:spTree>
    <p:extLst>
      <p:ext uri="{BB962C8B-B14F-4D97-AF65-F5344CB8AC3E}">
        <p14:creationId xmlns:p14="http://schemas.microsoft.com/office/powerpoint/2010/main" val="1167314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EC47D-818A-8D42-A88A-209F1B436E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7B4542-03E4-94CD-648C-6B565367A1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122DCC-B012-CE0E-0782-3CF7B5F6B3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359E1D7-ECF3-A172-4F48-53767FF073D1}"/>
              </a:ext>
            </a:extLst>
          </p:cNvPr>
          <p:cNvSpPr>
            <a:spLocks noGrp="1"/>
          </p:cNvSpPr>
          <p:nvPr>
            <p:ph type="sldNum" sz="quarter" idx="5"/>
          </p:nvPr>
        </p:nvSpPr>
        <p:spPr/>
        <p:txBody>
          <a:bodyPr/>
          <a:lstStyle/>
          <a:p>
            <a:fld id="{E4EEC69E-4C8D-4A06-9206-D84795B21A02}" type="slidenum">
              <a:rPr lang="en-US" smtClean="0"/>
              <a:t>29</a:t>
            </a:fld>
            <a:endParaRPr lang="en-US"/>
          </a:p>
        </p:txBody>
      </p:sp>
    </p:spTree>
    <p:extLst>
      <p:ext uri="{BB962C8B-B14F-4D97-AF65-F5344CB8AC3E}">
        <p14:creationId xmlns:p14="http://schemas.microsoft.com/office/powerpoint/2010/main" val="15476519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9D80F-56C9-570F-7E2C-5CC8CD2337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5DC3FE-B06D-8ACD-6365-3A306F8879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A91B46-3AD2-7737-10C3-9085F47BF40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75F8DD-7C9B-3672-E848-E602555EEFEF}"/>
              </a:ext>
            </a:extLst>
          </p:cNvPr>
          <p:cNvSpPr>
            <a:spLocks noGrp="1"/>
          </p:cNvSpPr>
          <p:nvPr>
            <p:ph type="sldNum" sz="quarter" idx="5"/>
          </p:nvPr>
        </p:nvSpPr>
        <p:spPr/>
        <p:txBody>
          <a:bodyPr/>
          <a:lstStyle/>
          <a:p>
            <a:fld id="{E4EEC69E-4C8D-4A06-9206-D84795B21A02}" type="slidenum">
              <a:rPr lang="en-US" smtClean="0"/>
              <a:t>30</a:t>
            </a:fld>
            <a:endParaRPr lang="en-US"/>
          </a:p>
        </p:txBody>
      </p:sp>
    </p:spTree>
    <p:extLst>
      <p:ext uri="{BB962C8B-B14F-4D97-AF65-F5344CB8AC3E}">
        <p14:creationId xmlns:p14="http://schemas.microsoft.com/office/powerpoint/2010/main" val="34046978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BC3754-C1F3-8879-E45A-966DE2788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15FF23-5AF2-8313-03D6-9CCF71118D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2AE2D1-506D-6E34-3CD9-5274A4FD191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70EA11C-CACE-D035-1913-32928ABBADA7}"/>
              </a:ext>
            </a:extLst>
          </p:cNvPr>
          <p:cNvSpPr>
            <a:spLocks noGrp="1"/>
          </p:cNvSpPr>
          <p:nvPr>
            <p:ph type="sldNum" sz="quarter" idx="5"/>
          </p:nvPr>
        </p:nvSpPr>
        <p:spPr/>
        <p:txBody>
          <a:bodyPr/>
          <a:lstStyle/>
          <a:p>
            <a:fld id="{E4EEC69E-4C8D-4A06-9206-D84795B21A02}" type="slidenum">
              <a:rPr lang="en-US" smtClean="0"/>
              <a:t>31</a:t>
            </a:fld>
            <a:endParaRPr lang="en-US"/>
          </a:p>
        </p:txBody>
      </p:sp>
    </p:spTree>
    <p:extLst>
      <p:ext uri="{BB962C8B-B14F-4D97-AF65-F5344CB8AC3E}">
        <p14:creationId xmlns:p14="http://schemas.microsoft.com/office/powerpoint/2010/main" val="33074271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CFE4B-6682-C7DB-7186-22015DAE7E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F6CD64-5AA2-F97B-0156-A41292680A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DABF36-9928-F66F-E09E-14F86DF2EECD}"/>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Thus, they needed to give their means to support the Lord’s work (vv. 46-47; 4:32-37). The faithful members brought their </a:t>
            </a:r>
            <a:r>
              <a:rPr lang="en-US" sz="1200" kern="1200" dirty="0" err="1">
                <a:solidFill>
                  <a:schemeClr val="tx1"/>
                </a:solidFill>
                <a:effectLst/>
                <a:latin typeface="+mn-lt"/>
                <a:ea typeface="+mn-ea"/>
                <a:cs typeface="+mn-cs"/>
              </a:rPr>
              <a:t>offerings</a:t>
            </a:r>
            <a:r>
              <a:rPr lang="en-US" sz="1200" b="1" i="1" kern="1200" dirty="0" err="1">
                <a:solidFill>
                  <a:schemeClr val="tx1"/>
                </a:solidFill>
                <a:effectLst/>
                <a:latin typeface="+mn-lt"/>
                <a:ea typeface="+mn-ea"/>
                <a:cs typeface="+mn-cs"/>
              </a:rPr>
              <a:t>“and</a:t>
            </a:r>
            <a:r>
              <a:rPr lang="en-US" sz="1200" b="1" i="1" kern="1200" dirty="0">
                <a:solidFill>
                  <a:schemeClr val="tx1"/>
                </a:solidFill>
                <a:effectLst/>
                <a:latin typeface="+mn-lt"/>
                <a:ea typeface="+mn-ea"/>
                <a:cs typeface="+mn-cs"/>
              </a:rPr>
              <a:t> laid them at the apostles' feet; and they distributed to each as anyone had need</a:t>
            </a:r>
            <a:r>
              <a:rPr lang="en-US" sz="1200" kern="1200" dirty="0">
                <a:solidFill>
                  <a:schemeClr val="tx1"/>
                </a:solidFill>
                <a:effectLst/>
                <a:latin typeface="+mn-lt"/>
                <a:ea typeface="+mn-ea"/>
                <a:cs typeface="+mn-cs"/>
              </a:rPr>
              <a:t>”(Acts 4:35 NKJ). </a:t>
            </a:r>
          </a:p>
          <a:p>
            <a:r>
              <a:rPr lang="en-US" sz="1200" dirty="0"/>
              <a:t>Probably, the distribution to ‘EACH’ did not describe all the members, but the vulnerable. </a:t>
            </a:r>
          </a:p>
          <a:p>
            <a:r>
              <a:rPr lang="en-US" sz="1200" dirty="0"/>
              <a:t>Therefore, the NIV translation appears more probable: “and it was distributed to anyone who had need” (Acts 4:35 NIV).</a:t>
            </a:r>
          </a:p>
          <a:p>
            <a:endParaRPr lang="en-US" dirty="0"/>
          </a:p>
        </p:txBody>
      </p:sp>
      <p:sp>
        <p:nvSpPr>
          <p:cNvPr id="4" name="Slide Number Placeholder 3">
            <a:extLst>
              <a:ext uri="{FF2B5EF4-FFF2-40B4-BE49-F238E27FC236}">
                <a16:creationId xmlns:a16="http://schemas.microsoft.com/office/drawing/2014/main" id="{C0A49B38-27DC-6436-E1F6-B5B726DAB528}"/>
              </a:ext>
            </a:extLst>
          </p:cNvPr>
          <p:cNvSpPr>
            <a:spLocks noGrp="1"/>
          </p:cNvSpPr>
          <p:nvPr>
            <p:ph type="sldNum" sz="quarter" idx="5"/>
          </p:nvPr>
        </p:nvSpPr>
        <p:spPr/>
        <p:txBody>
          <a:bodyPr/>
          <a:lstStyle/>
          <a:p>
            <a:fld id="{E4EEC69E-4C8D-4A06-9206-D84795B21A02}" type="slidenum">
              <a:rPr lang="en-US" smtClean="0"/>
              <a:t>33</a:t>
            </a:fld>
            <a:endParaRPr lang="en-US"/>
          </a:p>
        </p:txBody>
      </p:sp>
    </p:spTree>
    <p:extLst>
      <p:ext uri="{BB962C8B-B14F-4D97-AF65-F5344CB8AC3E}">
        <p14:creationId xmlns:p14="http://schemas.microsoft.com/office/powerpoint/2010/main" val="1460251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t>
            </a:r>
            <a:r>
              <a:rPr lang="en-US" sz="1200" b="1" i="1" kern="1200" dirty="0">
                <a:solidFill>
                  <a:schemeClr val="tx1"/>
                </a:solidFill>
                <a:effectLst/>
                <a:latin typeface="+mn-lt"/>
                <a:ea typeface="+mn-ea"/>
                <a:cs typeface="+mn-cs"/>
              </a:rPr>
              <a:t>“But there will be no poor among you; for the LORD will bless you in the land that the LORD your God is giving you for an inheritance to possess”</a:t>
            </a:r>
            <a:r>
              <a:rPr lang="en-US" sz="1200" kern="1200" dirty="0">
                <a:solidFill>
                  <a:schemeClr val="tx1"/>
                </a:solidFill>
                <a:effectLst/>
                <a:latin typeface="+mn-lt"/>
                <a:ea typeface="+mn-ea"/>
                <a:cs typeface="+mn-cs"/>
              </a:rPr>
              <a:t> (Deut. 15:4 ESV). Yet, some circumstances can cause some to become poor. And in such a situation, God expected the rest of the community to be compassionate and generous towards the poor. (</a:t>
            </a:r>
            <a:r>
              <a:rPr lang="en-US" sz="1200" b="1" kern="1200" dirty="0">
                <a:solidFill>
                  <a:schemeClr val="tx1"/>
                </a:solidFill>
                <a:effectLst/>
                <a:latin typeface="+mn-lt"/>
                <a:ea typeface="+mn-ea"/>
                <a:cs typeface="+mn-cs"/>
              </a:rPr>
              <a:t>read Deut. 15:7-8 ESV</a:t>
            </a: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admonishment was given on the premise that“…there will never cease to be poor in the land. Therefore, I command you, 'You shall open wide your hand to your brother, to the needy and the poor, in your land' (Deut. 15:11 ESV). </a:t>
            </a:r>
          </a:p>
          <a:p>
            <a:endParaRPr lang="en-US" dirty="0"/>
          </a:p>
        </p:txBody>
      </p:sp>
      <p:sp>
        <p:nvSpPr>
          <p:cNvPr id="4" name="Slide Number Placeholder 3"/>
          <p:cNvSpPr>
            <a:spLocks noGrp="1"/>
          </p:cNvSpPr>
          <p:nvPr>
            <p:ph type="sldNum" sz="quarter" idx="5"/>
          </p:nvPr>
        </p:nvSpPr>
        <p:spPr/>
        <p:txBody>
          <a:bodyPr/>
          <a:lstStyle/>
          <a:p>
            <a:fld id="{E4EEC69E-4C8D-4A06-9206-D84795B21A02}" type="slidenum">
              <a:rPr lang="en-US" smtClean="0"/>
              <a:t>36</a:t>
            </a:fld>
            <a:endParaRPr lang="en-US"/>
          </a:p>
        </p:txBody>
      </p:sp>
    </p:spTree>
    <p:extLst>
      <p:ext uri="{BB962C8B-B14F-4D97-AF65-F5344CB8AC3E}">
        <p14:creationId xmlns:p14="http://schemas.microsoft.com/office/powerpoint/2010/main" val="1059362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His </a:t>
            </a:r>
            <a:r>
              <a:rPr lang="en-US" dirty="0" err="1"/>
              <a:t>prudenceis</a:t>
            </a:r>
            <a:r>
              <a:rPr lang="en-US" dirty="0"/>
              <a:t> making “friends for yourselves by means of the mammon  of unrighteousness” (Lk. 16:9 NAS). </a:t>
            </a:r>
          </a:p>
        </p:txBody>
      </p:sp>
      <p:sp>
        <p:nvSpPr>
          <p:cNvPr id="4" name="Slide Number Placeholder 3"/>
          <p:cNvSpPr>
            <a:spLocks noGrp="1"/>
          </p:cNvSpPr>
          <p:nvPr>
            <p:ph type="sldNum" sz="quarter" idx="5"/>
          </p:nvPr>
        </p:nvSpPr>
        <p:spPr/>
        <p:txBody>
          <a:bodyPr/>
          <a:lstStyle/>
          <a:p>
            <a:fld id="{E4EEC69E-4C8D-4A06-9206-D84795B21A02}" type="slidenum">
              <a:rPr lang="en-US" smtClean="0"/>
              <a:t>4</a:t>
            </a:fld>
            <a:endParaRPr lang="en-US"/>
          </a:p>
        </p:txBody>
      </p:sp>
    </p:spTree>
    <p:extLst>
      <p:ext uri="{BB962C8B-B14F-4D97-AF65-F5344CB8AC3E}">
        <p14:creationId xmlns:p14="http://schemas.microsoft.com/office/powerpoint/2010/main" val="13247500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BAC39-E99D-868D-081A-F128DDD7D0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9BADC7-CEDE-4954-4A86-A402E0A23D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2ACFC2-DE52-550F-A6A5-5B583DAFB8E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F0FC0F2-EBE9-F662-4405-AC14D3A027E7}"/>
              </a:ext>
            </a:extLst>
          </p:cNvPr>
          <p:cNvSpPr>
            <a:spLocks noGrp="1"/>
          </p:cNvSpPr>
          <p:nvPr>
            <p:ph type="sldNum" sz="quarter" idx="5"/>
          </p:nvPr>
        </p:nvSpPr>
        <p:spPr/>
        <p:txBody>
          <a:bodyPr/>
          <a:lstStyle/>
          <a:p>
            <a:fld id="{E4EEC69E-4C8D-4A06-9206-D84795B21A02}" type="slidenum">
              <a:rPr lang="en-US" smtClean="0"/>
              <a:t>37</a:t>
            </a:fld>
            <a:endParaRPr lang="en-US"/>
          </a:p>
        </p:txBody>
      </p:sp>
    </p:spTree>
    <p:extLst>
      <p:ext uri="{BB962C8B-B14F-4D97-AF65-F5344CB8AC3E}">
        <p14:creationId xmlns:p14="http://schemas.microsoft.com/office/powerpoint/2010/main" val="34303795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784DF-4415-E799-BFC1-0D85557B5C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C86683-88F3-2980-F665-8AB89581ED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43F8DE-E205-EE69-87C2-146C84DDFA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DB84EA-8284-E405-75ED-FDB282548E57}"/>
              </a:ext>
            </a:extLst>
          </p:cNvPr>
          <p:cNvSpPr>
            <a:spLocks noGrp="1"/>
          </p:cNvSpPr>
          <p:nvPr>
            <p:ph type="sldNum" sz="quarter" idx="5"/>
          </p:nvPr>
        </p:nvSpPr>
        <p:spPr/>
        <p:txBody>
          <a:bodyPr/>
          <a:lstStyle/>
          <a:p>
            <a:fld id="{E4EEC69E-4C8D-4A06-9206-D84795B21A02}" type="slidenum">
              <a:rPr lang="en-US" smtClean="0"/>
              <a:t>38</a:t>
            </a:fld>
            <a:endParaRPr lang="en-US"/>
          </a:p>
        </p:txBody>
      </p:sp>
    </p:spTree>
    <p:extLst>
      <p:ext uri="{BB962C8B-B14F-4D97-AF65-F5344CB8AC3E}">
        <p14:creationId xmlns:p14="http://schemas.microsoft.com/office/powerpoint/2010/main" val="3582812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46B22-BE3E-27A9-CD42-B5A6ABAFF1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06AF78-EC13-51B6-881C-1224AA38A0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6BD068-663F-7652-EBBA-CE16A325CA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745800-2DBA-B460-BF35-4ABA4EE449D2}"/>
              </a:ext>
            </a:extLst>
          </p:cNvPr>
          <p:cNvSpPr>
            <a:spLocks noGrp="1"/>
          </p:cNvSpPr>
          <p:nvPr>
            <p:ph type="sldNum" sz="quarter" idx="5"/>
          </p:nvPr>
        </p:nvSpPr>
        <p:spPr/>
        <p:txBody>
          <a:bodyPr/>
          <a:lstStyle/>
          <a:p>
            <a:fld id="{E4EEC69E-4C8D-4A06-9206-D84795B21A02}" type="slidenum">
              <a:rPr lang="en-US" smtClean="0"/>
              <a:t>40</a:t>
            </a:fld>
            <a:endParaRPr lang="en-US"/>
          </a:p>
        </p:txBody>
      </p:sp>
    </p:spTree>
    <p:extLst>
      <p:ext uri="{BB962C8B-B14F-4D97-AF65-F5344CB8AC3E}">
        <p14:creationId xmlns:p14="http://schemas.microsoft.com/office/powerpoint/2010/main" val="13619875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218717-7C26-E826-07D8-23243CEB6C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189B5-1304-6DB7-369B-5953552C29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7B6B12-32AB-5021-F36A-C9D00262C95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A242F73-F319-7EF9-5D04-4E39B9223966}"/>
              </a:ext>
            </a:extLst>
          </p:cNvPr>
          <p:cNvSpPr>
            <a:spLocks noGrp="1"/>
          </p:cNvSpPr>
          <p:nvPr>
            <p:ph type="sldNum" sz="quarter" idx="5"/>
          </p:nvPr>
        </p:nvSpPr>
        <p:spPr/>
        <p:txBody>
          <a:bodyPr/>
          <a:lstStyle/>
          <a:p>
            <a:fld id="{E4EEC69E-4C8D-4A06-9206-D84795B21A02}" type="slidenum">
              <a:rPr lang="en-US" smtClean="0"/>
              <a:t>41</a:t>
            </a:fld>
            <a:endParaRPr lang="en-US"/>
          </a:p>
        </p:txBody>
      </p:sp>
    </p:spTree>
    <p:extLst>
      <p:ext uri="{BB962C8B-B14F-4D97-AF65-F5344CB8AC3E}">
        <p14:creationId xmlns:p14="http://schemas.microsoft.com/office/powerpoint/2010/main" val="30078484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44F4CA-8EB2-345B-1553-BC50A3A5A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06821C-7A89-1EC4-17CA-7D0FAF376B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8BACE2-B1AC-7F6A-9D00-6DB696E4345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546763-AF0E-9BED-6FA4-83CC1C1EE914}"/>
              </a:ext>
            </a:extLst>
          </p:cNvPr>
          <p:cNvSpPr>
            <a:spLocks noGrp="1"/>
          </p:cNvSpPr>
          <p:nvPr>
            <p:ph type="sldNum" sz="quarter" idx="5"/>
          </p:nvPr>
        </p:nvSpPr>
        <p:spPr/>
        <p:txBody>
          <a:bodyPr/>
          <a:lstStyle/>
          <a:p>
            <a:fld id="{E4EEC69E-4C8D-4A06-9206-D84795B21A02}" type="slidenum">
              <a:rPr lang="en-US" smtClean="0"/>
              <a:t>42</a:t>
            </a:fld>
            <a:endParaRPr lang="en-US"/>
          </a:p>
        </p:txBody>
      </p:sp>
    </p:spTree>
    <p:extLst>
      <p:ext uri="{BB962C8B-B14F-4D97-AF65-F5344CB8AC3E}">
        <p14:creationId xmlns:p14="http://schemas.microsoft.com/office/powerpoint/2010/main" val="38217130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like in the Early Church, the members brought their means (offering) and the apostles made the allocation (in their budget) according to the needs of the vulnerable (Acts 4:35). We entreat every level of the church to allocate a substantial amount in their yearly budget to take care of the needy.</a:t>
            </a:r>
          </a:p>
          <a:p>
            <a:endParaRPr lang="en-US" dirty="0"/>
          </a:p>
        </p:txBody>
      </p:sp>
      <p:sp>
        <p:nvSpPr>
          <p:cNvPr id="4" name="Slide Number Placeholder 3"/>
          <p:cNvSpPr>
            <a:spLocks noGrp="1"/>
          </p:cNvSpPr>
          <p:nvPr>
            <p:ph type="sldNum" sz="quarter" idx="5"/>
          </p:nvPr>
        </p:nvSpPr>
        <p:spPr/>
        <p:txBody>
          <a:bodyPr/>
          <a:lstStyle/>
          <a:p>
            <a:fld id="{E4EEC69E-4C8D-4A06-9206-D84795B21A02}" type="slidenum">
              <a:rPr lang="en-US" smtClean="0"/>
              <a:t>49</a:t>
            </a:fld>
            <a:endParaRPr lang="en-US"/>
          </a:p>
        </p:txBody>
      </p:sp>
    </p:spTree>
    <p:extLst>
      <p:ext uri="{BB962C8B-B14F-4D97-AF65-F5344CB8AC3E}">
        <p14:creationId xmlns:p14="http://schemas.microsoft.com/office/powerpoint/2010/main" val="1009853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Logic is inherent in this verse: if the sons of this world are shrewd in their worldly transactions, then much faithfulness is required from the sons of </a:t>
            </a:r>
            <a:r>
              <a:rPr lang="en-US" sz="1200" kern="1200" dirty="0" err="1">
                <a:solidFill>
                  <a:schemeClr val="tx1"/>
                </a:solidFill>
                <a:effectLst/>
                <a:latin typeface="+mn-lt"/>
                <a:ea typeface="+mn-ea"/>
                <a:cs typeface="+mn-cs"/>
              </a:rPr>
              <a:t>light.Jesus</a:t>
            </a:r>
            <a:r>
              <a:rPr lang="en-US" sz="1200" kern="1200" dirty="0">
                <a:solidFill>
                  <a:schemeClr val="tx1"/>
                </a:solidFill>
                <a:effectLst/>
                <a:latin typeface="+mn-lt"/>
                <a:ea typeface="+mn-ea"/>
                <a:cs typeface="+mn-cs"/>
              </a:rPr>
              <a:t>' disciples should use their wealth for spiritual goals.</a:t>
            </a:r>
          </a:p>
          <a:p>
            <a:endParaRPr lang="en-US" dirty="0"/>
          </a:p>
        </p:txBody>
      </p:sp>
      <p:sp>
        <p:nvSpPr>
          <p:cNvPr id="4" name="Slide Number Placeholder 3"/>
          <p:cNvSpPr>
            <a:spLocks noGrp="1"/>
          </p:cNvSpPr>
          <p:nvPr>
            <p:ph type="sldNum" sz="quarter" idx="5"/>
          </p:nvPr>
        </p:nvSpPr>
        <p:spPr/>
        <p:txBody>
          <a:bodyPr/>
          <a:lstStyle/>
          <a:p>
            <a:fld id="{E4EEC69E-4C8D-4A06-9206-D84795B21A02}" type="slidenum">
              <a:rPr lang="en-US" smtClean="0"/>
              <a:t>15</a:t>
            </a:fld>
            <a:endParaRPr lang="en-US"/>
          </a:p>
        </p:txBody>
      </p:sp>
    </p:spTree>
    <p:extLst>
      <p:ext uri="{BB962C8B-B14F-4D97-AF65-F5344CB8AC3E}">
        <p14:creationId xmlns:p14="http://schemas.microsoft.com/office/powerpoint/2010/main" val="2240388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C22B4-DBEF-3B40-BCC9-E9ED60F29C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7A9226-A6F5-3BCD-972C-82271C8866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E1777A-DFCE-2EFA-BE66-20B6ADC61F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434383-6773-0036-F11F-1E9EC250A275}"/>
              </a:ext>
            </a:extLst>
          </p:cNvPr>
          <p:cNvSpPr>
            <a:spLocks noGrp="1"/>
          </p:cNvSpPr>
          <p:nvPr>
            <p:ph type="sldNum" sz="quarter" idx="5"/>
          </p:nvPr>
        </p:nvSpPr>
        <p:spPr/>
        <p:txBody>
          <a:bodyPr/>
          <a:lstStyle/>
          <a:p>
            <a:fld id="{E4EEC69E-4C8D-4A06-9206-D84795B21A02}" type="slidenum">
              <a:rPr lang="en-US" smtClean="0"/>
              <a:t>16</a:t>
            </a:fld>
            <a:endParaRPr lang="en-US"/>
          </a:p>
        </p:txBody>
      </p:sp>
    </p:spTree>
    <p:extLst>
      <p:ext uri="{BB962C8B-B14F-4D97-AF65-F5344CB8AC3E}">
        <p14:creationId xmlns:p14="http://schemas.microsoft.com/office/powerpoint/2010/main" val="96991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5C270-333E-B459-1298-93286E056D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F6B2F7-4CA8-6F88-3ECD-E6F1A349F0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A70E15-478C-4E8E-DF42-D1A9A086C7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C54596-1485-0586-3687-5619052C29D7}"/>
              </a:ext>
            </a:extLst>
          </p:cNvPr>
          <p:cNvSpPr>
            <a:spLocks noGrp="1"/>
          </p:cNvSpPr>
          <p:nvPr>
            <p:ph type="sldNum" sz="quarter" idx="5"/>
          </p:nvPr>
        </p:nvSpPr>
        <p:spPr/>
        <p:txBody>
          <a:bodyPr/>
          <a:lstStyle/>
          <a:p>
            <a:fld id="{E4EEC69E-4C8D-4A06-9206-D84795B21A02}" type="slidenum">
              <a:rPr lang="en-US" smtClean="0"/>
              <a:t>17</a:t>
            </a:fld>
            <a:endParaRPr lang="en-US"/>
          </a:p>
        </p:txBody>
      </p:sp>
    </p:spTree>
    <p:extLst>
      <p:ext uri="{BB962C8B-B14F-4D97-AF65-F5344CB8AC3E}">
        <p14:creationId xmlns:p14="http://schemas.microsoft.com/office/powerpoint/2010/main" val="2027360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00FF86-3699-1FBB-8157-214803ADEA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662584-580A-0F80-41D1-C27DE60EF6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4A0F64-95EC-01B9-1F2F-90C2240C51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A06BE5D-93C1-F5FE-EAF7-A7C0A18C9F28}"/>
              </a:ext>
            </a:extLst>
          </p:cNvPr>
          <p:cNvSpPr>
            <a:spLocks noGrp="1"/>
          </p:cNvSpPr>
          <p:nvPr>
            <p:ph type="sldNum" sz="quarter" idx="5"/>
          </p:nvPr>
        </p:nvSpPr>
        <p:spPr/>
        <p:txBody>
          <a:bodyPr/>
          <a:lstStyle/>
          <a:p>
            <a:fld id="{E4EEC69E-4C8D-4A06-9206-D84795B21A02}" type="slidenum">
              <a:rPr lang="en-US" smtClean="0"/>
              <a:t>18</a:t>
            </a:fld>
            <a:endParaRPr lang="en-US"/>
          </a:p>
        </p:txBody>
      </p:sp>
    </p:spTree>
    <p:extLst>
      <p:ext uri="{BB962C8B-B14F-4D97-AF65-F5344CB8AC3E}">
        <p14:creationId xmlns:p14="http://schemas.microsoft.com/office/powerpoint/2010/main" val="3327101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37264-4EE1-1E82-0E79-004D3410EA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299207-9A88-AE17-15AF-930518E2C5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6DA54-40D3-AFA7-586D-1B5888FDB3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ECF5AA3-11ED-2DA7-3F41-FCF0F87BDB50}"/>
              </a:ext>
            </a:extLst>
          </p:cNvPr>
          <p:cNvSpPr>
            <a:spLocks noGrp="1"/>
          </p:cNvSpPr>
          <p:nvPr>
            <p:ph type="sldNum" sz="quarter" idx="5"/>
          </p:nvPr>
        </p:nvSpPr>
        <p:spPr/>
        <p:txBody>
          <a:bodyPr/>
          <a:lstStyle/>
          <a:p>
            <a:fld id="{E4EEC69E-4C8D-4A06-9206-D84795B21A02}" type="slidenum">
              <a:rPr lang="en-US" smtClean="0"/>
              <a:t>19</a:t>
            </a:fld>
            <a:endParaRPr lang="en-US"/>
          </a:p>
        </p:txBody>
      </p:sp>
    </p:spTree>
    <p:extLst>
      <p:ext uri="{BB962C8B-B14F-4D97-AF65-F5344CB8AC3E}">
        <p14:creationId xmlns:p14="http://schemas.microsoft.com/office/powerpoint/2010/main" val="3358525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38DC3-22D7-3966-1498-C8283BD07A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A13460-3E14-A6DD-DDF8-25C62A64AF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4AC3FF-2130-2F09-126B-BEE140792A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5D3892-80A5-C785-A18B-44C8471D9818}"/>
              </a:ext>
            </a:extLst>
          </p:cNvPr>
          <p:cNvSpPr>
            <a:spLocks noGrp="1"/>
          </p:cNvSpPr>
          <p:nvPr>
            <p:ph type="sldNum" sz="quarter" idx="5"/>
          </p:nvPr>
        </p:nvSpPr>
        <p:spPr/>
        <p:txBody>
          <a:bodyPr/>
          <a:lstStyle/>
          <a:p>
            <a:fld id="{E4EEC69E-4C8D-4A06-9206-D84795B21A02}" type="slidenum">
              <a:rPr lang="en-US" smtClean="0"/>
              <a:t>20</a:t>
            </a:fld>
            <a:endParaRPr lang="en-US"/>
          </a:p>
        </p:txBody>
      </p:sp>
    </p:spTree>
    <p:extLst>
      <p:ext uri="{BB962C8B-B14F-4D97-AF65-F5344CB8AC3E}">
        <p14:creationId xmlns:p14="http://schemas.microsoft.com/office/powerpoint/2010/main" val="4103706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AC8554-7946-FF1D-144E-7D75DD12BE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D65126-301C-7BB4-F5C0-A66149081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1EA7A5-2DBF-0616-9ABA-A27E3FF57CA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29749C0-13E5-DD50-2FD3-DE5B9A92A81F}"/>
              </a:ext>
            </a:extLst>
          </p:cNvPr>
          <p:cNvSpPr>
            <a:spLocks noGrp="1"/>
          </p:cNvSpPr>
          <p:nvPr>
            <p:ph type="sldNum" sz="quarter" idx="5"/>
          </p:nvPr>
        </p:nvSpPr>
        <p:spPr/>
        <p:txBody>
          <a:bodyPr/>
          <a:lstStyle/>
          <a:p>
            <a:fld id="{E4EEC69E-4C8D-4A06-9206-D84795B21A02}" type="slidenum">
              <a:rPr lang="en-US" smtClean="0"/>
              <a:t>21</a:t>
            </a:fld>
            <a:endParaRPr lang="en-US"/>
          </a:p>
        </p:txBody>
      </p:sp>
    </p:spTree>
    <p:extLst>
      <p:ext uri="{BB962C8B-B14F-4D97-AF65-F5344CB8AC3E}">
        <p14:creationId xmlns:p14="http://schemas.microsoft.com/office/powerpoint/2010/main" val="1714749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52D47-5317-8BD9-D6E0-94C984BD6F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A7E46B-8344-0171-B637-BCCFB44B16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1980400-4BC8-7750-8AEB-BB6730D82569}"/>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4E17BCDE-BD5A-8C43-3D4F-718E8A4BA3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2F434-66F4-8ABA-9988-6882F2EE1C6A}"/>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22309092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960AA-8060-E210-BCEE-9DB372CEFD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C9926D-028D-A8E0-EA33-B68B8FBCF6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246734-B4DD-38BF-C259-785751EFB96E}"/>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38CBE8EF-9ED7-0EAD-F2AF-5569469879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0A4BFE-2F53-4EE0-4C65-6F02B8571949}"/>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31034503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1ADE82-5A97-02AF-BDBE-4BEB4395BA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2F172B-5B9C-8D0A-89DF-AAB6C6B7A6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8914DB-0B5B-8243-04A6-0B160987B36D}"/>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6C3D7F8E-A293-A9EA-35C7-83679E139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A7F2EE-9AF7-FC1C-611B-AF2E5B630B31}"/>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2097491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BDFC4-261B-4C28-0791-14B975E17C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C34720-95E4-D0F1-B859-5EFE155717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92862-F57A-DC54-17F3-999550148103}"/>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C1DBAD5A-8322-2AD3-1C69-6EB062832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46340-2660-8763-2E24-2DF767E72DBF}"/>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1685617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1E4E7-E902-B972-2E57-4666E02201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CA8113-8E12-E658-0381-EB5FDFC5B78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3AC453-9242-60A2-296A-3B3C241DC410}"/>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5721D367-7ECC-3897-9324-397B1A3948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7A2A1-C1D9-1CDA-58E1-54A0CF678DCF}"/>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3755157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95F96-F1AC-1CB1-AB00-B742B9BB91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A260B-DD4E-7093-5E7B-571C97EA0C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9C1492-FFDA-998B-3A3B-91DCEA124D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E526D6-0AB9-AA68-4421-FDE4A07A2421}"/>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6" name="Footer Placeholder 5">
            <a:extLst>
              <a:ext uri="{FF2B5EF4-FFF2-40B4-BE49-F238E27FC236}">
                <a16:creationId xmlns:a16="http://schemas.microsoft.com/office/drawing/2014/main" id="{B5199F55-8724-AE10-C14D-6A053BE6D2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157903-2E8E-ADAC-7EC2-FF4681051BB9}"/>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1120255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62EAA-987A-BB89-FDB1-D989E0C367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4E5CF5-E3B0-2888-03F1-CC044F7C5B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98A108-B146-8F28-2B1D-EFF2DA6947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53DDBB-7B7A-715D-CC17-7B15730159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5F4781-67A9-6204-35EF-A6824E6211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E24F95-8975-50CC-01A6-3328B386CD41}"/>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8" name="Footer Placeholder 7">
            <a:extLst>
              <a:ext uri="{FF2B5EF4-FFF2-40B4-BE49-F238E27FC236}">
                <a16:creationId xmlns:a16="http://schemas.microsoft.com/office/drawing/2014/main" id="{B1CCC846-5261-C4B8-57DA-720C053737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EB6819-840C-2157-1622-1DAA2D755422}"/>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2681689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4C5F1-85A5-D6FE-6FC6-7F8B08CCD6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9259D5-3091-8F3D-FA65-728A4C80CF13}"/>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4" name="Footer Placeholder 3">
            <a:extLst>
              <a:ext uri="{FF2B5EF4-FFF2-40B4-BE49-F238E27FC236}">
                <a16:creationId xmlns:a16="http://schemas.microsoft.com/office/drawing/2014/main" id="{5A2BF831-D536-04F4-8542-D66B3F6EE9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5A416F-1E48-96A2-6558-A2E2EE882297}"/>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4176184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B8561B-71D0-5326-76A3-B8E468836409}"/>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3" name="Footer Placeholder 2">
            <a:extLst>
              <a:ext uri="{FF2B5EF4-FFF2-40B4-BE49-F238E27FC236}">
                <a16:creationId xmlns:a16="http://schemas.microsoft.com/office/drawing/2014/main" id="{CB255B43-19B2-09F7-6995-EF5BB59D88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B0D8AC-C617-7EAC-F415-2F70598B3688}"/>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3215616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CCF35-17D2-B696-05DB-772DA51CDF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2A6E81-B81B-506F-781C-9E2E689BB9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62532F-BF1A-B6AA-7795-32D921E985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B720CC-510D-E80F-6F86-AF0AE6BBB123}"/>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6" name="Footer Placeholder 5">
            <a:extLst>
              <a:ext uri="{FF2B5EF4-FFF2-40B4-BE49-F238E27FC236}">
                <a16:creationId xmlns:a16="http://schemas.microsoft.com/office/drawing/2014/main" id="{0565F6BB-8BCE-BF5B-FCD4-8279E4768A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127E94-9A83-6497-B3F2-2BB37F28A9C2}"/>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1948758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EEFAE-E30D-35B0-4459-C260CF2F2F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956581-8E83-266C-35F7-FCA38091C1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709335-F024-AC67-2E2F-B91E8F0260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93E207-777D-34AC-E83A-4187A5139E37}"/>
              </a:ext>
            </a:extLst>
          </p:cNvPr>
          <p:cNvSpPr>
            <a:spLocks noGrp="1"/>
          </p:cNvSpPr>
          <p:nvPr>
            <p:ph type="dt" sz="half" idx="10"/>
          </p:nvPr>
        </p:nvSpPr>
        <p:spPr/>
        <p:txBody>
          <a:bodyPr/>
          <a:lstStyle/>
          <a:p>
            <a:fld id="{EFEABADA-47CB-4AB1-ADFD-100E90DACF2C}" type="datetimeFigureOut">
              <a:rPr lang="en-US" smtClean="0"/>
              <a:t>7/30/2025</a:t>
            </a:fld>
            <a:endParaRPr lang="en-US"/>
          </a:p>
        </p:txBody>
      </p:sp>
      <p:sp>
        <p:nvSpPr>
          <p:cNvPr id="6" name="Footer Placeholder 5">
            <a:extLst>
              <a:ext uri="{FF2B5EF4-FFF2-40B4-BE49-F238E27FC236}">
                <a16:creationId xmlns:a16="http://schemas.microsoft.com/office/drawing/2014/main" id="{914F511F-ED82-3CAA-7065-351323EE4D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6A506C-ABD0-823D-7F2E-AD83860FACD5}"/>
              </a:ext>
            </a:extLst>
          </p:cNvPr>
          <p:cNvSpPr>
            <a:spLocks noGrp="1"/>
          </p:cNvSpPr>
          <p:nvPr>
            <p:ph type="sldNum" sz="quarter" idx="12"/>
          </p:nvPr>
        </p:nvSpPr>
        <p:spPr/>
        <p:txBody>
          <a:bodyPr/>
          <a:lstStyle/>
          <a:p>
            <a:fld id="{B0CE01D3-FC64-4EEC-8DC5-AB40BF71E06E}" type="slidenum">
              <a:rPr lang="en-US" smtClean="0"/>
              <a:t>‹#›</a:t>
            </a:fld>
            <a:endParaRPr lang="en-US"/>
          </a:p>
        </p:txBody>
      </p:sp>
    </p:spTree>
    <p:extLst>
      <p:ext uri="{BB962C8B-B14F-4D97-AF65-F5344CB8AC3E}">
        <p14:creationId xmlns:p14="http://schemas.microsoft.com/office/powerpoint/2010/main" val="2439654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FB830D-A5FD-9C29-5457-396889406F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CCCE96-418B-DBC5-787D-2CF902AC92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87C027-FCA5-1ABC-E2F8-68A31098D4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FEABADA-47CB-4AB1-ADFD-100E90DACF2C}" type="datetimeFigureOut">
              <a:rPr lang="en-US" smtClean="0"/>
              <a:t>7/30/2025</a:t>
            </a:fld>
            <a:endParaRPr lang="en-US"/>
          </a:p>
        </p:txBody>
      </p:sp>
      <p:sp>
        <p:nvSpPr>
          <p:cNvPr id="5" name="Footer Placeholder 4">
            <a:extLst>
              <a:ext uri="{FF2B5EF4-FFF2-40B4-BE49-F238E27FC236}">
                <a16:creationId xmlns:a16="http://schemas.microsoft.com/office/drawing/2014/main" id="{AE206A62-46D3-3250-93FC-1D0C1C2483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87DABFD-BE17-AFF2-9C92-4807002F20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0CE01D3-FC64-4EEC-8DC5-AB40BF71E06E}" type="slidenum">
              <a:rPr lang="en-US" smtClean="0"/>
              <a:t>‹#›</a:t>
            </a:fld>
            <a:endParaRPr lang="en-US"/>
          </a:p>
        </p:txBody>
      </p:sp>
    </p:spTree>
    <p:extLst>
      <p:ext uri="{BB962C8B-B14F-4D97-AF65-F5344CB8AC3E}">
        <p14:creationId xmlns:p14="http://schemas.microsoft.com/office/powerpoint/2010/main" val="30508125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9.jpeg"/><Relationship Id="rId7" Type="http://schemas.openxmlformats.org/officeDocument/2006/relationships/diagramColors" Target="../diagrams/colors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What Joy at the Harvest&quot; — John 4:36-38 (What Jesus Did!)">
            <a:extLst>
              <a:ext uri="{FF2B5EF4-FFF2-40B4-BE49-F238E27FC236}">
                <a16:creationId xmlns:a16="http://schemas.microsoft.com/office/drawing/2014/main" id="{90D9E392-A4AF-AD92-1112-CFA3D9D6E199}"/>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2038" r="-1" b="13034"/>
          <a:stretch>
            <a:fillRect/>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C6EEE9F-D5EA-6810-11D0-EB69EC4DAF36}"/>
              </a:ext>
            </a:extLst>
          </p:cNvPr>
          <p:cNvSpPr>
            <a:spLocks noGrp="1"/>
          </p:cNvSpPr>
          <p:nvPr>
            <p:ph type="ctrTitle"/>
          </p:nvPr>
        </p:nvSpPr>
        <p:spPr>
          <a:xfrm>
            <a:off x="1524000" y="1122363"/>
            <a:ext cx="9144000" cy="3063240"/>
          </a:xfrm>
        </p:spPr>
        <p:txBody>
          <a:bodyPr vert="horz" lIns="91440" tIns="45720" rIns="91440" bIns="45720" rtlCol="0" anchor="b">
            <a:normAutofit/>
          </a:bodyPr>
          <a:lstStyle/>
          <a:p>
            <a:r>
              <a:rPr lang="en-US" sz="6600" b="1">
                <a:solidFill>
                  <a:schemeClr val="bg1"/>
                </a:solidFill>
              </a:rPr>
              <a:t>FAITHFULNESS IN GIVING</a:t>
            </a:r>
            <a:endParaRPr lang="en-US" sz="6600">
              <a:solidFill>
                <a:schemeClr val="bg1"/>
              </a:solidFill>
            </a:endParaRPr>
          </a:p>
        </p:txBody>
      </p:sp>
      <p:sp>
        <p:nvSpPr>
          <p:cNvPr id="3" name="Subtitle 2">
            <a:extLst>
              <a:ext uri="{FF2B5EF4-FFF2-40B4-BE49-F238E27FC236}">
                <a16:creationId xmlns:a16="http://schemas.microsoft.com/office/drawing/2014/main" id="{0B710AD2-0BF0-649A-A085-2876992088DE}"/>
              </a:ext>
            </a:extLst>
          </p:cNvPr>
          <p:cNvSpPr>
            <a:spLocks noGrp="1"/>
          </p:cNvSpPr>
          <p:nvPr>
            <p:ph type="subTitle" idx="1"/>
          </p:nvPr>
        </p:nvSpPr>
        <p:spPr>
          <a:xfrm>
            <a:off x="1527048" y="4599432"/>
            <a:ext cx="9144000" cy="1536192"/>
          </a:xfrm>
        </p:spPr>
        <p:txBody>
          <a:bodyPr vert="horz" lIns="91440" tIns="45720" rIns="91440" bIns="45720" rtlCol="0">
            <a:normAutofit/>
          </a:bodyPr>
          <a:lstStyle/>
          <a:p>
            <a:r>
              <a:rPr lang="en-US" b="1">
                <a:solidFill>
                  <a:schemeClr val="bg1"/>
                </a:solidFill>
              </a:rPr>
              <a:t>LUKE 16:11; 1 COR. 4:2 </a:t>
            </a:r>
          </a:p>
        </p:txBody>
      </p:sp>
      <p:sp>
        <p:nvSpPr>
          <p:cNvPr id="103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4751F0E-5113-4023-BF4F-1BE1AEDD0224}"/>
              </a:ext>
            </a:extLst>
          </p:cNvPr>
          <p:cNvSpPr txBox="1"/>
          <p:nvPr/>
        </p:nvSpPr>
        <p:spPr>
          <a:xfrm>
            <a:off x="3047171" y="1530783"/>
            <a:ext cx="6097656" cy="556434"/>
          </a:xfrm>
          <a:prstGeom prst="rect">
            <a:avLst/>
          </a:prstGeom>
          <a:noFill/>
        </p:spPr>
        <p:txBody>
          <a:bodyPr wrap="square">
            <a:spAutoFit/>
          </a:bodyPr>
          <a:lstStyle/>
          <a:p>
            <a:pPr algn="ctr">
              <a:lnSpc>
                <a:spcPct val="115000"/>
              </a:lnSpc>
              <a:spcAft>
                <a:spcPts val="1000"/>
              </a:spcAft>
            </a:pPr>
            <a:r>
              <a:rPr lang="en-US" sz="28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STEWARDSHIP HOUR</a:t>
            </a:r>
            <a:endParaRPr lang="en-US" sz="24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7787540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223" name="Rectangle 922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God Is The Giver Of Wealth | Blessing Today">
            <a:extLst>
              <a:ext uri="{FF2B5EF4-FFF2-40B4-BE49-F238E27FC236}">
                <a16:creationId xmlns:a16="http://schemas.microsoft.com/office/drawing/2014/main" id="{00E3E73D-944B-3583-099F-87C09BBF6598}"/>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10000"/>
          <a:stretch>
            <a:fill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236D462-E821-3925-0907-F678ADF08FC0}"/>
              </a:ext>
            </a:extLst>
          </p:cNvPr>
          <p:cNvSpPr>
            <a:spLocks noGrp="1"/>
          </p:cNvSpPr>
          <p:nvPr>
            <p:ph type="title"/>
          </p:nvPr>
        </p:nvSpPr>
        <p:spPr>
          <a:xfrm>
            <a:off x="1524000" y="3205805"/>
            <a:ext cx="9144000" cy="2900518"/>
          </a:xfrm>
        </p:spPr>
        <p:txBody>
          <a:bodyPr vert="horz" lIns="91440" tIns="45720" rIns="91440" bIns="45720" rtlCol="0" anchor="b">
            <a:normAutofit/>
          </a:bodyPr>
          <a:lstStyle/>
          <a:p>
            <a:pPr algn="ctr"/>
            <a:r>
              <a:rPr lang="en-US" sz="4800" b="1" dirty="0">
                <a:solidFill>
                  <a:srgbClr val="FFFFFF"/>
                </a:solidFill>
                <a:effectLst>
                  <a:outerShdw blurRad="38100" dist="38100" dir="2700000" algn="tl">
                    <a:srgbClr val="000000">
                      <a:alpha val="43137"/>
                    </a:srgbClr>
                  </a:outerShdw>
                </a:effectLst>
              </a:rPr>
              <a:t>Faithfulness In Managing The Lord’s Wealth</a:t>
            </a:r>
            <a:endParaRPr lang="en-US" sz="4800"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8284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89A6F38-4E49-5CD3-41D5-01D9206018EA}"/>
            </a:ext>
          </a:extLst>
        </p:cNvPr>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846E8E4-925D-E869-275C-091EFC66662E}"/>
              </a:ext>
            </a:extLst>
          </p:cNvPr>
          <p:cNvSpPr>
            <a:spLocks noGrp="1"/>
          </p:cNvSpPr>
          <p:nvPr>
            <p:ph idx="1"/>
          </p:nvPr>
        </p:nvSpPr>
        <p:spPr>
          <a:xfrm>
            <a:off x="548833" y="481347"/>
            <a:ext cx="5296382" cy="6139371"/>
          </a:xfrm>
        </p:spPr>
        <p:txBody>
          <a:bodyPr>
            <a:normAutofit/>
          </a:bodyPr>
          <a:lstStyle/>
          <a:p>
            <a:pPr marL="0" indent="0">
              <a:lnSpc>
                <a:spcPct val="150000"/>
              </a:lnSpc>
              <a:buNone/>
            </a:pPr>
            <a:r>
              <a:rPr lang="en-US" dirty="0"/>
              <a:t>Most interpreters agree that the parable in Luke 16:1-13 deals with the use and abuse of riches (16:1-31), an emphasis supported by Luke's repeated use of </a:t>
            </a:r>
            <a:r>
              <a:rPr lang="en-US" i="1" dirty="0"/>
              <a:t>mammon</a:t>
            </a:r>
            <a:r>
              <a:rPr lang="en-US" dirty="0"/>
              <a:t> (wealth) in vv. 9, 11, 13, and </a:t>
            </a:r>
            <a:r>
              <a:rPr lang="en-US" i="1" dirty="0" err="1"/>
              <a:t>philargyros</a:t>
            </a:r>
            <a:r>
              <a:rPr lang="en-US" dirty="0"/>
              <a:t> (lover of money) in v. 14.</a:t>
            </a:r>
          </a:p>
        </p:txBody>
      </p:sp>
      <p:pic>
        <p:nvPicPr>
          <p:cNvPr id="10242" name="Picture 2" descr="Do Not Desire To Be Rich — Inspire Investing">
            <a:extLst>
              <a:ext uri="{FF2B5EF4-FFF2-40B4-BE49-F238E27FC236}">
                <a16:creationId xmlns:a16="http://schemas.microsoft.com/office/drawing/2014/main" id="{AD25C229-78FE-BA6A-2AF5-B1363CFFAF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4495" r="25510"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5933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B9330E-59BD-2050-0262-4A605EBECA1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men in robes&#10;&#10;AI-generated content may be incorrect.">
            <a:extLst>
              <a:ext uri="{FF2B5EF4-FFF2-40B4-BE49-F238E27FC236}">
                <a16:creationId xmlns:a16="http://schemas.microsoft.com/office/drawing/2014/main" id="{32B1D23C-6F33-E5BB-D743-1C7272ED5871}"/>
              </a:ext>
            </a:extLst>
          </p:cNvPr>
          <p:cNvPicPr>
            <a:picLocks noChangeAspect="1"/>
          </p:cNvPicPr>
          <p:nvPr/>
        </p:nvPicPr>
        <p:blipFill>
          <a:blip r:embed="rId2">
            <a:extLst>
              <a:ext uri="{28A0092B-C50C-407E-A947-70E740481C1C}">
                <a14:useLocalDpi xmlns:a14="http://schemas.microsoft.com/office/drawing/2010/main" val="0"/>
              </a:ext>
            </a:extLst>
          </a:blip>
          <a:srcRect r="-3" b="-3"/>
          <a:stretch>
            <a:fillRect/>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3"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5"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5DB29672-2DCE-A7E2-608F-131F8A098811}"/>
              </a:ext>
            </a:extLst>
          </p:cNvPr>
          <p:cNvSpPr>
            <a:spLocks noGrp="1"/>
          </p:cNvSpPr>
          <p:nvPr>
            <p:ph idx="1"/>
          </p:nvPr>
        </p:nvSpPr>
        <p:spPr>
          <a:xfrm>
            <a:off x="6430061" y="554151"/>
            <a:ext cx="4973648" cy="6112867"/>
          </a:xfrm>
        </p:spPr>
        <p:txBody>
          <a:bodyPr anchor="t">
            <a:normAutofit/>
          </a:bodyPr>
          <a:lstStyle/>
          <a:p>
            <a:pPr marL="0" indent="0">
              <a:buNone/>
            </a:pPr>
            <a:r>
              <a:rPr lang="en-US" dirty="0">
                <a:solidFill>
                  <a:schemeClr val="tx1">
                    <a:alpha val="80000"/>
                  </a:schemeClr>
                </a:solidFill>
              </a:rPr>
              <a:t>This is a steward who has shown dishonesty in business, but in an unusual turn the master commends him for prudence and foresight (v. 8; 12:42). </a:t>
            </a:r>
          </a:p>
          <a:p>
            <a:pPr marL="0" indent="0">
              <a:buNone/>
            </a:pPr>
            <a:r>
              <a:rPr lang="en-US" dirty="0">
                <a:solidFill>
                  <a:schemeClr val="tx1">
                    <a:alpha val="80000"/>
                  </a:schemeClr>
                </a:solidFill>
              </a:rPr>
              <a:t>The Parable describes the activities of the ‘sons of the world’ as opposed to the ‘sons of light’ (v. 8b).</a:t>
            </a:r>
          </a:p>
          <a:p>
            <a:pPr marL="0" indent="0">
              <a:buNone/>
            </a:pPr>
            <a:r>
              <a:rPr lang="en-US" dirty="0">
                <a:solidFill>
                  <a:schemeClr val="tx1">
                    <a:alpha val="80000"/>
                  </a:schemeClr>
                </a:solidFill>
              </a:rPr>
              <a:t>Such activities are described in verse 1 as squandering the master’s possessions. </a:t>
            </a:r>
          </a:p>
        </p:txBody>
      </p:sp>
      <p:sp>
        <p:nvSpPr>
          <p:cNvPr id="17"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19"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3758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5997466-0964-4C06-4306-FE877A73C7FE}"/>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4E969A-FAD6-361E-3C6B-3204E8E2BE25}"/>
              </a:ext>
            </a:extLst>
          </p:cNvPr>
          <p:cNvSpPr>
            <a:spLocks noGrp="1"/>
          </p:cNvSpPr>
          <p:nvPr>
            <p:ph idx="1"/>
          </p:nvPr>
        </p:nvSpPr>
        <p:spPr>
          <a:xfrm>
            <a:off x="699304" y="1673541"/>
            <a:ext cx="5840392" cy="3843666"/>
          </a:xfrm>
        </p:spPr>
        <p:txBody>
          <a:bodyPr>
            <a:normAutofit/>
          </a:bodyPr>
          <a:lstStyle/>
          <a:p>
            <a:pPr marL="0" indent="0">
              <a:buNone/>
            </a:pPr>
            <a:r>
              <a:rPr lang="en-US" sz="3200" dirty="0"/>
              <a:t>And this was the steward’s mismanagement of someone’s business (v. 4, 12).</a:t>
            </a:r>
          </a:p>
          <a:p>
            <a:pPr marL="0" indent="0">
              <a:buNone/>
            </a:pPr>
            <a:r>
              <a:rPr lang="en-US" sz="3200" dirty="0"/>
              <a:t>This dishonest and unfaithful behavior of the steward was never praised.</a:t>
            </a:r>
          </a:p>
        </p:txBody>
      </p:sp>
      <p:pic>
        <p:nvPicPr>
          <p:cNvPr id="4" name="Picture 3" descr="A group of people in robes&#10;&#10;AI-generated content may be incorrect.">
            <a:extLst>
              <a:ext uri="{FF2B5EF4-FFF2-40B4-BE49-F238E27FC236}">
                <a16:creationId xmlns:a16="http://schemas.microsoft.com/office/drawing/2014/main" id="{6B47BFBD-AA9C-1990-9263-933F40E35E52}"/>
              </a:ext>
            </a:extLst>
          </p:cNvPr>
          <p:cNvPicPr>
            <a:picLocks noChangeAspect="1"/>
          </p:cNvPicPr>
          <p:nvPr/>
        </p:nvPicPr>
        <p:blipFill>
          <a:blip r:embed="rId2">
            <a:extLst>
              <a:ext uri="{28A0092B-C50C-407E-A947-70E740481C1C}">
                <a14:useLocalDpi xmlns:a14="http://schemas.microsoft.com/office/drawing/2010/main" val="0"/>
              </a:ext>
            </a:extLst>
          </a:blip>
          <a:srcRect l="8779" r="4275"/>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858207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66C1A64-1D87-A021-8C33-6CD1B89A62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holding a bag of gold coins and a person standing in front of a group of men&#10;&#10;AI-generated content may be incorrect.">
            <a:extLst>
              <a:ext uri="{FF2B5EF4-FFF2-40B4-BE49-F238E27FC236}">
                <a16:creationId xmlns:a16="http://schemas.microsoft.com/office/drawing/2014/main" id="{8A1D1D14-4F0B-1484-461D-656631B72801}"/>
              </a:ext>
            </a:extLst>
          </p:cNvPr>
          <p:cNvPicPr>
            <a:picLocks noChangeAspect="1"/>
          </p:cNvPicPr>
          <p:nvPr/>
        </p:nvPicPr>
        <p:blipFill>
          <a:blip r:embed="rId2">
            <a:extLst>
              <a:ext uri="{28A0092B-C50C-407E-A947-70E740481C1C}">
                <a14:useLocalDpi xmlns:a14="http://schemas.microsoft.com/office/drawing/2010/main" val="0"/>
              </a:ext>
            </a:extLst>
          </a:blip>
          <a:srcRect r="-2" b="632"/>
          <a:stretch>
            <a:fillRect/>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5E693EB3-A949-F7FB-A4D0-DACE9A2E91C7}"/>
              </a:ext>
            </a:extLst>
          </p:cNvPr>
          <p:cNvSpPr>
            <a:spLocks noGrp="1"/>
          </p:cNvSpPr>
          <p:nvPr>
            <p:ph idx="1"/>
          </p:nvPr>
        </p:nvSpPr>
        <p:spPr>
          <a:xfrm>
            <a:off x="7006222" y="1828800"/>
            <a:ext cx="5081286" cy="4340506"/>
          </a:xfrm>
        </p:spPr>
        <p:txBody>
          <a:bodyPr>
            <a:normAutofit/>
          </a:bodyPr>
          <a:lstStyle/>
          <a:p>
            <a:pPr marL="0" indent="0">
              <a:buNone/>
            </a:pPr>
            <a:r>
              <a:rPr lang="en-US" dirty="0"/>
              <a:t>“The worldly man praised the sharpness of the man who had defrauded him. </a:t>
            </a:r>
          </a:p>
          <a:p>
            <a:pPr marL="0" indent="0">
              <a:buNone/>
            </a:pPr>
            <a:r>
              <a:rPr lang="en-US" dirty="0"/>
              <a:t>But the rich man’s commendation was not the commendation of God. Christ … made use of a well-known occurrence to illustrate the lesson He desired to teach.” COL 367</a:t>
            </a:r>
          </a:p>
        </p:txBody>
      </p:sp>
    </p:spTree>
    <p:extLst>
      <p:ext uri="{BB962C8B-B14F-4D97-AF65-F5344CB8AC3E}">
        <p14:creationId xmlns:p14="http://schemas.microsoft.com/office/powerpoint/2010/main" val="1192729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6CA337-A500-3E61-E725-835B9543FF6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78ECFD9-79A8-93A5-2A7C-AF7B7E32D344}"/>
              </a:ext>
            </a:extLst>
          </p:cNvPr>
          <p:cNvSpPr>
            <a:spLocks noGrp="1"/>
          </p:cNvSpPr>
          <p:nvPr>
            <p:ph idx="1"/>
          </p:nvPr>
        </p:nvSpPr>
        <p:spPr>
          <a:xfrm>
            <a:off x="1395682" y="2295242"/>
            <a:ext cx="9400636" cy="3320031"/>
          </a:xfrm>
        </p:spPr>
        <p:txBody>
          <a:bodyPr anchor="ctr">
            <a:normAutofit/>
          </a:bodyPr>
          <a:lstStyle/>
          <a:p>
            <a:pPr marL="0" indent="0">
              <a:buNone/>
            </a:pPr>
            <a:r>
              <a:rPr lang="en-US" sz="3600" dirty="0">
                <a:solidFill>
                  <a:schemeClr val="tx1">
                    <a:lumMod val="85000"/>
                    <a:lumOff val="15000"/>
                  </a:schemeClr>
                </a:solidFill>
              </a:rPr>
              <a:t>“Christ does not commend the unjust steward for his dishonesty. He commends those who do not live for their own selfish interest…” (</a:t>
            </a:r>
            <a:r>
              <a:rPr lang="en-US" sz="3600" b="1" dirty="0">
                <a:solidFill>
                  <a:schemeClr val="tx1">
                    <a:lumMod val="85000"/>
                    <a:lumOff val="15000"/>
                  </a:schemeClr>
                </a:solidFill>
              </a:rPr>
              <a:t>MS. 4, 1900</a:t>
            </a:r>
            <a:r>
              <a:rPr lang="en-US" sz="3600" dirty="0">
                <a:solidFill>
                  <a:schemeClr val="tx1">
                    <a:lumMod val="85000"/>
                    <a:lumOff val="15000"/>
                  </a:schemeClr>
                </a:solidFill>
              </a:rPr>
              <a:t>).</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08955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5942B-E51B-279F-84E9-5F2AA378748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6887D0-6FBD-9989-A08D-5FBEE1339E94}"/>
              </a:ext>
            </a:extLst>
          </p:cNvPr>
          <p:cNvSpPr>
            <a:spLocks noGrp="1"/>
          </p:cNvSpPr>
          <p:nvPr>
            <p:ph idx="1"/>
          </p:nvPr>
        </p:nvSpPr>
        <p:spPr>
          <a:xfrm>
            <a:off x="1273216" y="1782502"/>
            <a:ext cx="5937812" cy="4034058"/>
          </a:xfrm>
        </p:spPr>
        <p:txBody>
          <a:bodyPr>
            <a:normAutofit/>
          </a:bodyPr>
          <a:lstStyle/>
          <a:p>
            <a:pPr marL="0" indent="0">
              <a:buNone/>
            </a:pPr>
            <a:r>
              <a:rPr lang="en-US" sz="3200" dirty="0"/>
              <a:t>In the parable, it is the shrewdness of the steward that the master praised, and this is described as making “</a:t>
            </a:r>
            <a:r>
              <a:rPr lang="en-US" sz="3200" b="1" dirty="0"/>
              <a:t>friends for yourselves by means of unrighteous mammon</a:t>
            </a:r>
            <a:r>
              <a:rPr lang="en-US" sz="3200" dirty="0"/>
              <a:t>” (Lk. 16:9).</a:t>
            </a:r>
            <a:endParaRPr lang="en-US" sz="3600" dirty="0"/>
          </a:p>
        </p:txBody>
      </p:sp>
      <p:pic>
        <p:nvPicPr>
          <p:cNvPr id="2" name="Picture 1" descr="A group of men in robes&#10;&#10;AI-generated content may be incorrect.">
            <a:extLst>
              <a:ext uri="{FF2B5EF4-FFF2-40B4-BE49-F238E27FC236}">
                <a16:creationId xmlns:a16="http://schemas.microsoft.com/office/drawing/2014/main" id="{058BD581-F8A6-003B-2D91-4C50A7BE0169}"/>
              </a:ext>
            </a:extLst>
          </p:cNvPr>
          <p:cNvPicPr>
            <a:picLocks noChangeAspect="1"/>
          </p:cNvPicPr>
          <p:nvPr/>
        </p:nvPicPr>
        <p:blipFill>
          <a:blip r:embed="rId3">
            <a:extLst>
              <a:ext uri="{28A0092B-C50C-407E-A947-70E740481C1C}">
                <a14:useLocalDpi xmlns:a14="http://schemas.microsoft.com/office/drawing/2010/main" val="0"/>
              </a:ext>
            </a:extLst>
          </a:blip>
          <a:srcRect r="-3" b="-3"/>
          <a:stretch>
            <a:fillRect/>
          </a:stretch>
        </p:blipFill>
        <p:spPr>
          <a:xfrm>
            <a:off x="7407797" y="1099314"/>
            <a:ext cx="4557422" cy="4557422"/>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Tree>
    <p:extLst>
      <p:ext uri="{BB962C8B-B14F-4D97-AF65-F5344CB8AC3E}">
        <p14:creationId xmlns:p14="http://schemas.microsoft.com/office/powerpoint/2010/main" val="33449174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62A918A-0A7A-706C-093D-2201F248E41D}"/>
            </a:ext>
          </a:extLst>
        </p:cNvPr>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FE29432-8225-0A58-25F0-E0B1A6A48613}"/>
              </a:ext>
            </a:extLst>
          </p:cNvPr>
          <p:cNvSpPr>
            <a:spLocks noGrp="1"/>
          </p:cNvSpPr>
          <p:nvPr>
            <p:ph idx="1"/>
          </p:nvPr>
        </p:nvSpPr>
        <p:spPr>
          <a:xfrm>
            <a:off x="574018" y="1817226"/>
            <a:ext cx="5655197" cy="3611302"/>
          </a:xfrm>
        </p:spPr>
        <p:txBody>
          <a:bodyPr>
            <a:normAutofit/>
          </a:bodyPr>
          <a:lstStyle/>
          <a:p>
            <a:pPr marL="0" indent="0">
              <a:buNone/>
            </a:pPr>
            <a:r>
              <a:rPr lang="en-US" dirty="0"/>
              <a:t>The word "mammon" from Aramaic could mean something that people put their trust in, hence, wealth. </a:t>
            </a:r>
          </a:p>
          <a:p>
            <a:pPr marL="0" indent="0">
              <a:buNone/>
            </a:pPr>
            <a:r>
              <a:rPr lang="en-US" dirty="0"/>
              <a:t>This wealth is not the possession one acquires dishonestly but worldly treasure as opposed to heavenly treasure (v. 11).</a:t>
            </a:r>
          </a:p>
        </p:txBody>
      </p:sp>
      <p:pic>
        <p:nvPicPr>
          <p:cNvPr id="11266" name="Picture 2" descr="The Rich Are Getting Richer – But Is The Wealth Gap Worse In Europe Or The  US?">
            <a:extLst>
              <a:ext uri="{FF2B5EF4-FFF2-40B4-BE49-F238E27FC236}">
                <a16:creationId xmlns:a16="http://schemas.microsoft.com/office/drawing/2014/main" id="{CA08D78B-8C41-25F5-8A4D-F1D6C42EE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0043" r="21704" b="2"/>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262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20C9E9D-E4A7-494B-74C1-C49AEEA904C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FF3105C-02AF-53FE-3D18-9AE6D63A43E4}"/>
              </a:ext>
            </a:extLst>
          </p:cNvPr>
          <p:cNvSpPr>
            <a:spLocks noGrp="1"/>
          </p:cNvSpPr>
          <p:nvPr>
            <p:ph idx="1"/>
          </p:nvPr>
        </p:nvSpPr>
        <p:spPr>
          <a:xfrm>
            <a:off x="1155548" y="2378594"/>
            <a:ext cx="9880893" cy="3959619"/>
          </a:xfrm>
        </p:spPr>
        <p:txBody>
          <a:bodyPr>
            <a:normAutofit/>
          </a:bodyPr>
          <a:lstStyle/>
          <a:p>
            <a:pPr marL="0" indent="0">
              <a:lnSpc>
                <a:spcPct val="100000"/>
              </a:lnSpc>
              <a:buNone/>
            </a:pPr>
            <a:r>
              <a:rPr lang="en-US" sz="3200" dirty="0"/>
              <a:t>The requirement of faithfulness in the management of wealth shows that humans are stewards, not owners of wealth. This material wealth, through charitable giving, should be utilized to win friendships because wealth will ultimately cease to exist; none will remain.</a:t>
            </a:r>
          </a:p>
        </p:txBody>
      </p:sp>
    </p:spTree>
    <p:extLst>
      <p:ext uri="{BB962C8B-B14F-4D97-AF65-F5344CB8AC3E}">
        <p14:creationId xmlns:p14="http://schemas.microsoft.com/office/powerpoint/2010/main" val="7680828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D38459-9160-0A20-FB89-F2F2A309668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5BC0BEC-9134-F39C-A49A-2F6592773453}"/>
              </a:ext>
            </a:extLst>
          </p:cNvPr>
          <p:cNvSpPr>
            <a:spLocks noGrp="1"/>
          </p:cNvSpPr>
          <p:nvPr>
            <p:ph idx="1"/>
          </p:nvPr>
        </p:nvSpPr>
        <p:spPr>
          <a:xfrm>
            <a:off x="518503" y="573944"/>
            <a:ext cx="5192209" cy="5514339"/>
          </a:xfrm>
        </p:spPr>
        <p:txBody>
          <a:bodyPr>
            <a:normAutofit/>
          </a:bodyPr>
          <a:lstStyle/>
          <a:p>
            <a:pPr marL="0" indent="0">
              <a:buNone/>
            </a:pPr>
            <a:r>
              <a:rPr lang="en-US" dirty="0"/>
              <a:t>How well we handle worldly money (little things) tests our ability to handle heavenly wealth. </a:t>
            </a:r>
          </a:p>
          <a:p>
            <a:pPr marL="0" indent="0">
              <a:buNone/>
            </a:pPr>
            <a:r>
              <a:rPr lang="en-US" dirty="0"/>
              <a:t>In contrast, one's loyalty or unfaithfulness decides how they end. </a:t>
            </a:r>
          </a:p>
          <a:p>
            <a:pPr marL="0" indent="0">
              <a:buNone/>
            </a:pPr>
            <a:r>
              <a:rPr lang="en-US" dirty="0"/>
              <a:t>This suggests that loyalty in small things (v. 10) equals faithfulness in unjust mammon (v. 11) and in another’s property (v. 12).</a:t>
            </a:r>
          </a:p>
        </p:txBody>
      </p:sp>
      <p:pic>
        <p:nvPicPr>
          <p:cNvPr id="4" name="Picture 3">
            <a:extLst>
              <a:ext uri="{FF2B5EF4-FFF2-40B4-BE49-F238E27FC236}">
                <a16:creationId xmlns:a16="http://schemas.microsoft.com/office/drawing/2014/main" id="{0BDE79F1-3963-B4E9-3514-C3CE37354DFF}"/>
              </a:ext>
            </a:extLst>
          </p:cNvPr>
          <p:cNvPicPr>
            <a:picLocks noChangeAspect="1"/>
          </p:cNvPicPr>
          <p:nvPr/>
        </p:nvPicPr>
        <p:blipFill>
          <a:blip r:embed="rId3"/>
          <a:srcRect l="31411" r="10551" b="-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5204826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FE43A-FDDC-D359-9BE1-2A8DD63FAEDE}"/>
              </a:ext>
            </a:extLst>
          </p:cNvPr>
          <p:cNvSpPr>
            <a:spLocks noGrp="1"/>
          </p:cNvSpPr>
          <p:nvPr>
            <p:ph type="title"/>
          </p:nvPr>
        </p:nvSpPr>
        <p:spPr>
          <a:xfrm>
            <a:off x="318656" y="211851"/>
            <a:ext cx="5251316" cy="1164512"/>
          </a:xfrm>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3C9F075C-BA60-6C12-354F-28CBFCA0A9C2}"/>
              </a:ext>
            </a:extLst>
          </p:cNvPr>
          <p:cNvSpPr>
            <a:spLocks noGrp="1"/>
          </p:cNvSpPr>
          <p:nvPr>
            <p:ph idx="1"/>
          </p:nvPr>
        </p:nvSpPr>
        <p:spPr>
          <a:xfrm>
            <a:off x="634503" y="1787237"/>
            <a:ext cx="4619621" cy="4634345"/>
          </a:xfrm>
        </p:spPr>
        <p:txBody>
          <a:bodyPr>
            <a:normAutofit fontScale="92500"/>
          </a:bodyPr>
          <a:lstStyle/>
          <a:p>
            <a:pPr marL="0" indent="0">
              <a:buNone/>
            </a:pPr>
            <a:r>
              <a:rPr lang="en-US" b="1" i="1" dirty="0"/>
              <a:t>Luke 16:1-13 </a:t>
            </a:r>
            <a:r>
              <a:rPr lang="en-US" dirty="0"/>
              <a:t>describes a steward who cheats his master but is commended for his prudence. </a:t>
            </a:r>
          </a:p>
          <a:p>
            <a:pPr marL="0" indent="0">
              <a:buNone/>
            </a:pPr>
            <a:r>
              <a:rPr lang="en-US" dirty="0"/>
              <a:t>After mismanaging the master’s business and being required to give an account, leading to his dismissal, this steward connived with his master’s debtors and kept part of what they owed his master for himself </a:t>
            </a:r>
          </a:p>
        </p:txBody>
      </p:sp>
      <p:pic>
        <p:nvPicPr>
          <p:cNvPr id="5" name="Picture 4" descr="A painting of a person in a robe&#10;&#10;AI-generated content may be incorrect.">
            <a:extLst>
              <a:ext uri="{FF2B5EF4-FFF2-40B4-BE49-F238E27FC236}">
                <a16:creationId xmlns:a16="http://schemas.microsoft.com/office/drawing/2014/main" id="{B041999B-42AB-89C9-8E1D-48A40A96E9AA}"/>
              </a:ext>
            </a:extLst>
          </p:cNvPr>
          <p:cNvPicPr>
            <a:picLocks noChangeAspect="1"/>
          </p:cNvPicPr>
          <p:nvPr/>
        </p:nvPicPr>
        <p:blipFill>
          <a:blip r:embed="rId2">
            <a:extLst>
              <a:ext uri="{28A0092B-C50C-407E-A947-70E740481C1C}">
                <a14:useLocalDpi xmlns:a14="http://schemas.microsoft.com/office/drawing/2010/main" val="0"/>
              </a:ext>
            </a:extLst>
          </a:blip>
          <a:srcRect l="354" r="12699"/>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2504188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6390F07-C6B7-37E7-7BE3-F2F10DF1A1B4}"/>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4C3C4C5-2588-FF14-B111-E32B0D90B143}"/>
              </a:ext>
            </a:extLst>
          </p:cNvPr>
          <p:cNvSpPr>
            <a:spLocks noGrp="1"/>
          </p:cNvSpPr>
          <p:nvPr>
            <p:ph idx="1"/>
          </p:nvPr>
        </p:nvSpPr>
        <p:spPr>
          <a:xfrm>
            <a:off x="925976" y="2352659"/>
            <a:ext cx="10764454" cy="3526144"/>
          </a:xfrm>
        </p:spPr>
        <p:txBody>
          <a:bodyPr>
            <a:normAutofit/>
          </a:bodyPr>
          <a:lstStyle/>
          <a:p>
            <a:pPr marL="0" indent="0">
              <a:buNone/>
            </a:pPr>
            <a:r>
              <a:rPr lang="en-US" sz="3200" dirty="0">
                <a:solidFill>
                  <a:schemeClr val="bg1"/>
                </a:solidFill>
              </a:rPr>
              <a:t>As beginners, God usually starts us with small financial management. If we pass the test, He grants us actual heavenly riches to handle (vv. 11, 12). </a:t>
            </a:r>
          </a:p>
          <a:p>
            <a:pPr marL="0" indent="0">
              <a:buNone/>
            </a:pPr>
            <a:r>
              <a:rPr lang="en-US" sz="3200" dirty="0">
                <a:solidFill>
                  <a:schemeClr val="bg1"/>
                </a:solidFill>
              </a:rPr>
              <a:t>However, if we begin with unfaithfulness in small things, then we shall remain unfaithful in much and other people’s property. </a:t>
            </a:r>
          </a:p>
          <a:p>
            <a:pPr marL="0" indent="0">
              <a:buNone/>
            </a:pPr>
            <a:r>
              <a:rPr lang="en-US" sz="3200" dirty="0">
                <a:solidFill>
                  <a:schemeClr val="bg1"/>
                </a:solidFill>
              </a:rPr>
              <a:t>Unfaithful people cannot receive true heavenly treasures.</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46914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44522A-7551-7C0C-BC66-EB27D21DFD22}"/>
            </a:ext>
          </a:extLst>
        </p:cNvPr>
        <p:cNvGrpSpPr/>
        <p:nvPr/>
      </p:nvGrpSpPr>
      <p:grpSpPr>
        <a:xfrm>
          <a:off x="0" y="0"/>
          <a:ext cx="0" cy="0"/>
          <a:chOff x="0" y="0"/>
          <a:chExt cx="0" cy="0"/>
        </a:xfrm>
      </p:grpSpPr>
      <p:pic>
        <p:nvPicPr>
          <p:cNvPr id="13314" name="Picture 2" descr="Top 7 Tips for Successful Financial Management - Entrep...">
            <a:extLst>
              <a:ext uri="{FF2B5EF4-FFF2-40B4-BE49-F238E27FC236}">
                <a16:creationId xmlns:a16="http://schemas.microsoft.com/office/drawing/2014/main" id="{AC1E1DF9-69BA-8D1A-404A-A9EE663C04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209550"/>
            <a:ext cx="11430000" cy="64389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508FD71-D312-C6BF-8D1D-926D86EF1E79}"/>
              </a:ext>
            </a:extLst>
          </p:cNvPr>
          <p:cNvSpPr>
            <a:spLocks noGrp="1"/>
          </p:cNvSpPr>
          <p:nvPr>
            <p:ph idx="1"/>
          </p:nvPr>
        </p:nvSpPr>
        <p:spPr>
          <a:xfrm>
            <a:off x="780327" y="706055"/>
            <a:ext cx="6708493" cy="5440101"/>
          </a:xfrm>
        </p:spPr>
        <p:txBody>
          <a:bodyPr>
            <a:normAutofit/>
          </a:bodyPr>
          <a:lstStyle/>
          <a:p>
            <a:pPr marL="0" indent="0">
              <a:buNone/>
            </a:pPr>
            <a:r>
              <a:rPr lang="en-US" dirty="0">
                <a:solidFill>
                  <a:schemeClr val="bg1"/>
                </a:solidFill>
                <a:effectLst>
                  <a:outerShdw blurRad="38100" dist="38100" dir="2700000" algn="tl">
                    <a:srgbClr val="000000">
                      <a:alpha val="43137"/>
                    </a:srgbClr>
                  </a:outerShdw>
                </a:effectLst>
              </a:rPr>
              <a:t>Proper financial management also entails helping others, especially the vulnerable, with what the Lord has entrusted into your hands.</a:t>
            </a:r>
          </a:p>
          <a:p>
            <a:pPr marL="0" indent="0">
              <a:buNone/>
            </a:pPr>
            <a:r>
              <a:rPr lang="en-US" dirty="0">
                <a:solidFill>
                  <a:schemeClr val="bg1"/>
                </a:solidFill>
                <a:effectLst>
                  <a:outerShdw blurRad="38100" dist="38100" dir="2700000" algn="tl">
                    <a:srgbClr val="000000">
                      <a:alpha val="43137"/>
                    </a:srgbClr>
                  </a:outerShdw>
                </a:effectLst>
              </a:rPr>
              <a:t>Furthermore, the effective use of worldly possessions tests one's ability to handle true riches and reveals where ultimate loyalties lie (v. 13).</a:t>
            </a:r>
          </a:p>
        </p:txBody>
      </p:sp>
    </p:spTree>
    <p:extLst>
      <p:ext uri="{BB962C8B-B14F-4D97-AF65-F5344CB8AC3E}">
        <p14:creationId xmlns:p14="http://schemas.microsoft.com/office/powerpoint/2010/main" val="4234294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1398574-AAFF-5D3B-1AC4-9EB1D48EB1E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8210414D-B50C-A8A2-9BED-C82062509BAD}"/>
              </a:ext>
            </a:extLst>
          </p:cNvPr>
          <p:cNvSpPr>
            <a:spLocks noGrp="1"/>
          </p:cNvSpPr>
          <p:nvPr>
            <p:ph idx="1"/>
          </p:nvPr>
        </p:nvSpPr>
        <p:spPr>
          <a:xfrm>
            <a:off x="1179226" y="2890979"/>
            <a:ext cx="9833548" cy="2693976"/>
          </a:xfrm>
        </p:spPr>
        <p:txBody>
          <a:bodyPr>
            <a:normAutofit/>
          </a:bodyPr>
          <a:lstStyle/>
          <a:p>
            <a:pPr marL="0" indent="0">
              <a:buNone/>
            </a:pPr>
            <a:r>
              <a:rPr lang="en-US" sz="4000" dirty="0">
                <a:solidFill>
                  <a:schemeClr val="tx2"/>
                </a:solidFill>
              </a:rPr>
              <a:t>Loyalty to God determines one’s ability to hold true wealth and material possessions</a:t>
            </a: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224790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43" name="Rectangle 1434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GOD'S MISSION ACCOMPLISHED! - Water from Rock Ministries">
            <a:extLst>
              <a:ext uri="{FF2B5EF4-FFF2-40B4-BE49-F238E27FC236}">
                <a16:creationId xmlns:a16="http://schemas.microsoft.com/office/drawing/2014/main" id="{549E8428-C7FC-0219-7328-B84DCD8C6E8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11696" r="-1" b="4012"/>
          <a:stretch>
            <a:fillRect/>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28C1ED6-A111-D843-88E0-BF9065F228B4}"/>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b="1">
                <a:solidFill>
                  <a:schemeClr val="bg1"/>
                </a:solidFill>
              </a:rPr>
              <a:t>Jesus Faithfully Accomplished His Mission</a:t>
            </a:r>
            <a:endParaRPr lang="en-US" sz="6600">
              <a:solidFill>
                <a:schemeClr val="bg1"/>
              </a:solidFill>
            </a:endParaRPr>
          </a:p>
        </p:txBody>
      </p:sp>
      <p:sp>
        <p:nvSpPr>
          <p:cNvPr id="1434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44069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6953B7-8CB0-CE0D-7113-4F67D1F39061}"/>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DC19B8B-0FA6-7B85-B981-A1CDCC47C921}"/>
              </a:ext>
            </a:extLst>
          </p:cNvPr>
          <p:cNvPicPr>
            <a:picLocks noChangeAspect="1"/>
          </p:cNvPicPr>
          <p:nvPr/>
        </p:nvPicPr>
        <p:blipFill>
          <a:blip r:embed="rId3">
            <a:alphaModFix amt="35000"/>
          </a:blip>
          <a:srcRect b="12791"/>
          <a:stretch>
            <a:fillRect/>
          </a:stretch>
        </p:blipFill>
        <p:spPr>
          <a:xfrm>
            <a:off x="20" y="10"/>
            <a:ext cx="12191980" cy="6857990"/>
          </a:xfrm>
          <a:prstGeom prst="rect">
            <a:avLst/>
          </a:prstGeom>
        </p:spPr>
      </p:pic>
      <p:graphicFrame>
        <p:nvGraphicFramePr>
          <p:cNvPr id="5" name="Content Placeholder 2">
            <a:extLst>
              <a:ext uri="{FF2B5EF4-FFF2-40B4-BE49-F238E27FC236}">
                <a16:creationId xmlns:a16="http://schemas.microsoft.com/office/drawing/2014/main" id="{70AE8473-6031-5D36-268F-ED1740CBEE21}"/>
              </a:ext>
            </a:extLst>
          </p:cNvPr>
          <p:cNvGraphicFramePr>
            <a:graphicFrameLocks noGrp="1"/>
          </p:cNvGraphicFramePr>
          <p:nvPr>
            <p:ph idx="1"/>
            <p:extLst>
              <p:ext uri="{D42A27DB-BD31-4B8C-83A1-F6EECF244321}">
                <p14:modId xmlns:p14="http://schemas.microsoft.com/office/powerpoint/2010/main" val="4551761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515763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63BB54A-C43B-1061-BAF2-876A64D37634}"/>
            </a:ext>
          </a:extLst>
        </p:cNvPr>
        <p:cNvGrpSpPr/>
        <p:nvPr/>
      </p:nvGrpSpPr>
      <p:grpSpPr>
        <a:xfrm>
          <a:off x="0" y="0"/>
          <a:ext cx="0" cy="0"/>
          <a:chOff x="0" y="0"/>
          <a:chExt cx="0" cy="0"/>
        </a:xfrm>
      </p:grpSpPr>
      <p:sp useBgFill="1">
        <p:nvSpPr>
          <p:cNvPr id="15367" name="Rectangle 1536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descr="The Source of Life - Adventist Review - Adventist Review">
            <a:extLst>
              <a:ext uri="{FF2B5EF4-FFF2-40B4-BE49-F238E27FC236}">
                <a16:creationId xmlns:a16="http://schemas.microsoft.com/office/drawing/2014/main" id="{2DF47D1B-9C3C-12AB-C4AA-B42A3A7FB1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4771" r="6270"/>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5369" name="Rectangle 1536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6D565DE-469C-7314-9738-70B4F9275A30}"/>
              </a:ext>
            </a:extLst>
          </p:cNvPr>
          <p:cNvSpPr>
            <a:spLocks noGrp="1"/>
          </p:cNvSpPr>
          <p:nvPr>
            <p:ph idx="1"/>
          </p:nvPr>
        </p:nvSpPr>
        <p:spPr>
          <a:xfrm>
            <a:off x="155293" y="1114687"/>
            <a:ext cx="5817243" cy="5644927"/>
          </a:xfrm>
        </p:spPr>
        <p:txBody>
          <a:bodyPr>
            <a:normAutofit/>
          </a:bodyPr>
          <a:lstStyle/>
          <a:p>
            <a:r>
              <a:rPr lang="en-US" sz="3200" dirty="0"/>
              <a:t>This was exactly what He came to do, hence, it was not just a coincidence when He ascribed to Himself the content of this prophecy.</a:t>
            </a:r>
          </a:p>
          <a:p>
            <a:pPr marL="0" indent="0">
              <a:buNone/>
            </a:pPr>
            <a:endParaRPr lang="en-US" sz="3200" dirty="0"/>
          </a:p>
          <a:p>
            <a:r>
              <a:rPr lang="en-US" sz="3200" dirty="0"/>
              <a:t>(Lk. 4:18-19 ESV)</a:t>
            </a:r>
          </a:p>
        </p:txBody>
      </p:sp>
    </p:spTree>
    <p:extLst>
      <p:ext uri="{BB962C8B-B14F-4D97-AF65-F5344CB8AC3E}">
        <p14:creationId xmlns:p14="http://schemas.microsoft.com/office/powerpoint/2010/main" val="1771068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FDE496-1A12-69F5-6D56-F7D31CDF3CC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3"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16" name="Straight Connector 1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2C7BAF4D-8659-ABA5-B3D3-B4892025C243}"/>
              </a:ext>
            </a:extLst>
          </p:cNvPr>
          <p:cNvGraphicFramePr>
            <a:graphicFrameLocks noGrp="1"/>
          </p:cNvGraphicFramePr>
          <p:nvPr>
            <p:ph idx="1"/>
            <p:extLst>
              <p:ext uri="{D42A27DB-BD31-4B8C-83A1-F6EECF244321}">
                <p14:modId xmlns:p14="http://schemas.microsoft.com/office/powerpoint/2010/main" val="3581580608"/>
              </p:ext>
            </p:extLst>
          </p:nvPr>
        </p:nvGraphicFramePr>
        <p:xfrm>
          <a:off x="1040254" y="1231900"/>
          <a:ext cx="10415695" cy="53077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125093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wo people holding each other's hands">
            <a:extLst>
              <a:ext uri="{FF2B5EF4-FFF2-40B4-BE49-F238E27FC236}">
                <a16:creationId xmlns:a16="http://schemas.microsoft.com/office/drawing/2014/main" id="{6F941F62-27DC-F586-6E5E-6BE2608CAADC}"/>
              </a:ext>
            </a:extLst>
          </p:cNvPr>
          <p:cNvPicPr>
            <a:picLocks noChangeAspect="1"/>
          </p:cNvPicPr>
          <p:nvPr/>
        </p:nvPicPr>
        <p:blipFill>
          <a:blip r:embed="rId2"/>
          <a:srcRect t="7664" b="8067"/>
          <a:stretch>
            <a:fill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89653A-55FB-3671-FC9A-48E1040EB8BA}"/>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dirty="0">
                <a:solidFill>
                  <a:srgbClr val="FFFFFF"/>
                </a:solidFill>
              </a:rPr>
              <a:t>Caring For The Vulnerable</a:t>
            </a:r>
            <a:endParaRPr lang="en-US" sz="5200" dirty="0">
              <a:solidFill>
                <a:srgbClr val="FFFFFF"/>
              </a:solidFill>
            </a:endParaRPr>
          </a:p>
        </p:txBody>
      </p:sp>
    </p:spTree>
    <p:extLst>
      <p:ext uri="{BB962C8B-B14F-4D97-AF65-F5344CB8AC3E}">
        <p14:creationId xmlns:p14="http://schemas.microsoft.com/office/powerpoint/2010/main" val="1469304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C7B2B8-6172-6F03-025D-B433407E27A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27610B-421C-FAD1-DB50-0D5E3EBE670D}"/>
              </a:ext>
            </a:extLst>
          </p:cNvPr>
          <p:cNvSpPr>
            <a:spLocks noGrp="1"/>
          </p:cNvSpPr>
          <p:nvPr>
            <p:ph idx="1"/>
          </p:nvPr>
        </p:nvSpPr>
        <p:spPr>
          <a:xfrm>
            <a:off x="305764" y="1076446"/>
            <a:ext cx="6511726" cy="5095754"/>
          </a:xfrm>
        </p:spPr>
        <p:txBody>
          <a:bodyPr>
            <a:normAutofit/>
          </a:bodyPr>
          <a:lstStyle/>
          <a:p>
            <a:pPr>
              <a:lnSpc>
                <a:spcPct val="100000"/>
              </a:lnSpc>
            </a:pPr>
            <a:r>
              <a:rPr lang="en-US" dirty="0"/>
              <a:t>Some of Jesus' parables about stewardship were intended to teach the disciples about the responsibility to provide for the weak(Matt. 25:34-36). </a:t>
            </a:r>
          </a:p>
          <a:p>
            <a:pPr>
              <a:lnSpc>
                <a:spcPct val="100000"/>
              </a:lnSpc>
            </a:pPr>
            <a:r>
              <a:rPr lang="en-US" dirty="0"/>
              <a:t>The faithful and compassionate Christian will provide for the needs of the less privileged.</a:t>
            </a:r>
          </a:p>
        </p:txBody>
      </p:sp>
      <p:pic>
        <p:nvPicPr>
          <p:cNvPr id="16386" name="Picture 2" descr="Illustration of Jesus Speaking by Parables To the People in a Sunset  Environment Generative AI Stock Illustration - Illustration of gathering,  generative: 272760816">
            <a:extLst>
              <a:ext uri="{FF2B5EF4-FFF2-40B4-BE49-F238E27FC236}">
                <a16:creationId xmlns:a16="http://schemas.microsoft.com/office/drawing/2014/main" id="{84A19DEF-7E4F-58BE-BE8E-9203D3F04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3637" y="0"/>
            <a:ext cx="46783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319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DA2D9D7-3F2D-F45C-660A-089D37D26349}"/>
            </a:ext>
          </a:extLst>
        </p:cNvPr>
        <p:cNvGrpSpPr/>
        <p:nvPr/>
      </p:nvGrpSpPr>
      <p:grpSpPr>
        <a:xfrm>
          <a:off x="0" y="0"/>
          <a:ext cx="0" cy="0"/>
          <a:chOff x="0" y="0"/>
          <a:chExt cx="0" cy="0"/>
        </a:xfrm>
      </p:grpSpPr>
      <p:sp useBgFill="1">
        <p:nvSpPr>
          <p:cNvPr id="17415" name="Rectangle 17414">
            <a:extLst>
              <a:ext uri="{FF2B5EF4-FFF2-40B4-BE49-F238E27FC236}">
                <a16:creationId xmlns:a16="http://schemas.microsoft.com/office/drawing/2014/main" id="{99192C51-B764-4A9B-9587-5EF8B628B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F673E7E-4DB7-A562-E080-052404BEB7F2}"/>
              </a:ext>
            </a:extLst>
          </p:cNvPr>
          <p:cNvSpPr>
            <a:spLocks noGrp="1"/>
          </p:cNvSpPr>
          <p:nvPr>
            <p:ph idx="1"/>
          </p:nvPr>
        </p:nvSpPr>
        <p:spPr>
          <a:xfrm>
            <a:off x="648930" y="335666"/>
            <a:ext cx="5181508" cy="5793422"/>
          </a:xfrm>
        </p:spPr>
        <p:txBody>
          <a:bodyPr>
            <a:normAutofit/>
          </a:bodyPr>
          <a:lstStyle/>
          <a:p>
            <a:r>
              <a:rPr lang="en-US" sz="3200" dirty="0"/>
              <a:t>The wise slave in the context of Matt. 24:45-47, had his position changed from an ordinary slave to a caretaker (steward) responsible for fellow slaves. </a:t>
            </a:r>
          </a:p>
          <a:p>
            <a:r>
              <a:rPr lang="en-US" sz="3200" dirty="0"/>
              <a:t>If he does well, he will be responsible for all the master’s property.</a:t>
            </a:r>
          </a:p>
        </p:txBody>
      </p:sp>
      <p:pic>
        <p:nvPicPr>
          <p:cNvPr id="17410" name="Picture 2" descr="Matthew 24:45-46 Devotional: A Prayer for Faithful Stewardship | Bible Art">
            <a:extLst>
              <a:ext uri="{FF2B5EF4-FFF2-40B4-BE49-F238E27FC236}">
                <a16:creationId xmlns:a16="http://schemas.microsoft.com/office/drawing/2014/main" id="{58BABDEC-5351-DE67-15ED-D7A0B93665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12469"/>
          <a:stretch>
            <a:fillRect/>
          </a:stretch>
        </p:blipFill>
        <p:spPr bwMode="auto">
          <a:xfrm>
            <a:off x="6189155" y="10"/>
            <a:ext cx="6002844"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8135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Why Did Jesus Speak In Parables? | Q&amp;A">
            <a:extLst>
              <a:ext uri="{FF2B5EF4-FFF2-40B4-BE49-F238E27FC236}">
                <a16:creationId xmlns:a16="http://schemas.microsoft.com/office/drawing/2014/main" id="{8E773B52-0F94-6085-7DA9-67E896E78F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84" r="-1" b="-1"/>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A14A404-C3D7-613C-10CD-1A1E23AC7E04}"/>
              </a:ext>
            </a:extLst>
          </p:cNvPr>
          <p:cNvSpPr>
            <a:spLocks noGrp="1"/>
          </p:cNvSpPr>
          <p:nvPr>
            <p:ph idx="1"/>
          </p:nvPr>
        </p:nvSpPr>
        <p:spPr>
          <a:xfrm>
            <a:off x="493990" y="566225"/>
            <a:ext cx="3822189" cy="5725550"/>
          </a:xfrm>
        </p:spPr>
        <p:txBody>
          <a:bodyPr>
            <a:normAutofit/>
          </a:bodyPr>
          <a:lstStyle/>
          <a:p>
            <a:pPr marL="0" indent="0">
              <a:lnSpc>
                <a:spcPct val="100000"/>
              </a:lnSpc>
              <a:buNone/>
            </a:pPr>
            <a:r>
              <a:rPr lang="en-US" dirty="0"/>
              <a:t>Notwithstanding, Jesus uses the parable to inculcate in his disciples the need to emulate the behavior of this dishonest but shrewd steward. Which character of this steward did the master praise? </a:t>
            </a:r>
          </a:p>
        </p:txBody>
      </p:sp>
    </p:spTree>
    <p:extLst>
      <p:ext uri="{BB962C8B-B14F-4D97-AF65-F5344CB8AC3E}">
        <p14:creationId xmlns:p14="http://schemas.microsoft.com/office/powerpoint/2010/main" val="8658146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ED44A-B3E4-0C43-A894-E1EF1B8A37E2}"/>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A54D54A-D405-CB41-07D7-03CDD7C15853}"/>
              </a:ext>
            </a:extLst>
          </p:cNvPr>
          <p:cNvPicPr>
            <a:picLocks noChangeAspect="1"/>
          </p:cNvPicPr>
          <p:nvPr/>
        </p:nvPicPr>
        <p:blipFill>
          <a:blip r:embed="rId3"/>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975169D0-E79D-541C-6B8A-53D56708B97A}"/>
              </a:ext>
            </a:extLst>
          </p:cNvPr>
          <p:cNvSpPr>
            <a:spLocks noGrp="1"/>
          </p:cNvSpPr>
          <p:nvPr>
            <p:ph idx="1"/>
          </p:nvPr>
        </p:nvSpPr>
        <p:spPr>
          <a:xfrm>
            <a:off x="178441" y="1889567"/>
            <a:ext cx="4150491" cy="4418636"/>
          </a:xfrm>
        </p:spPr>
        <p:txBody>
          <a:bodyPr>
            <a:normAutofit lnSpcReduction="10000"/>
          </a:bodyPr>
          <a:lstStyle/>
          <a:p>
            <a:pPr>
              <a:lnSpc>
                <a:spcPct val="100000"/>
              </a:lnSpc>
            </a:pPr>
            <a:r>
              <a:rPr lang="en-US" dirty="0">
                <a:solidFill>
                  <a:schemeClr val="bg1"/>
                </a:solidFill>
              </a:rPr>
              <a:t>Jesus accomplished a successful mission through the power of the Holy Spirit (Acts 10:38). </a:t>
            </a:r>
          </a:p>
          <a:p>
            <a:pPr>
              <a:lnSpc>
                <a:spcPct val="100000"/>
              </a:lnSpc>
            </a:pPr>
            <a:r>
              <a:rPr lang="en-US" dirty="0">
                <a:solidFill>
                  <a:schemeClr val="bg1"/>
                </a:solidFill>
              </a:rPr>
              <a:t>Thinking about an accomplished mission, the disciples wanted the Kingdom to be given to Israel.</a:t>
            </a:r>
          </a:p>
        </p:txBody>
      </p:sp>
    </p:spTree>
    <p:extLst>
      <p:ext uri="{BB962C8B-B14F-4D97-AF65-F5344CB8AC3E}">
        <p14:creationId xmlns:p14="http://schemas.microsoft.com/office/powerpoint/2010/main" val="7958241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528419-62EC-BBF2-E14A-C8447AFC1E5F}"/>
            </a:ext>
          </a:extLst>
        </p:cNvPr>
        <p:cNvGrpSpPr/>
        <p:nvPr/>
      </p:nvGrpSpPr>
      <p:grpSpPr>
        <a:xfrm>
          <a:off x="0" y="0"/>
          <a:ext cx="0" cy="0"/>
          <a:chOff x="0" y="0"/>
          <a:chExt cx="0" cy="0"/>
        </a:xfrm>
      </p:grpSpPr>
      <p:sp useBgFill="1">
        <p:nvSpPr>
          <p:cNvPr id="19467" name="Rectangle 19466">
            <a:extLst>
              <a:ext uri="{FF2B5EF4-FFF2-40B4-BE49-F238E27FC236}">
                <a16:creationId xmlns:a16="http://schemas.microsoft.com/office/drawing/2014/main" id="{99192C51-B764-4A9B-9587-5EF8B628B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D16A1AD-F440-4107-DF22-A42EBB707AD2}"/>
              </a:ext>
            </a:extLst>
          </p:cNvPr>
          <p:cNvSpPr>
            <a:spLocks noGrp="1"/>
          </p:cNvSpPr>
          <p:nvPr>
            <p:ph idx="1"/>
          </p:nvPr>
        </p:nvSpPr>
        <p:spPr>
          <a:xfrm>
            <a:off x="648930" y="532435"/>
            <a:ext cx="5181508" cy="5596653"/>
          </a:xfrm>
        </p:spPr>
        <p:txBody>
          <a:bodyPr>
            <a:normAutofit/>
          </a:bodyPr>
          <a:lstStyle/>
          <a:p>
            <a:r>
              <a:rPr lang="en-US" dirty="0"/>
              <a:t>(Acts 1:6 ESV). </a:t>
            </a:r>
          </a:p>
          <a:p>
            <a:r>
              <a:rPr lang="en-US" dirty="0"/>
              <a:t>Yet the “but” of Christ’s statement (v. 8) opposes the disciples’ thinking of an accomplished work. </a:t>
            </a:r>
          </a:p>
          <a:p>
            <a:r>
              <a:rPr lang="en-US" dirty="0"/>
              <a:t>Although they assisted Jesus in His mission (Luke 10:1, 17-20), their actual mission was to begin after they received the Holy Spirit</a:t>
            </a:r>
          </a:p>
        </p:txBody>
      </p:sp>
      <p:pic>
        <p:nvPicPr>
          <p:cNvPr id="19462" name="Picture 6" descr="Jesus Christ on the Beach side with His Disciples">
            <a:extLst>
              <a:ext uri="{FF2B5EF4-FFF2-40B4-BE49-F238E27FC236}">
                <a16:creationId xmlns:a16="http://schemas.microsoft.com/office/drawing/2014/main" id="{5F237CE0-5E80-03BD-A9A4-F7CDDAC410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3945" r="15944" b="1"/>
          <a:stretch>
            <a:fillRect/>
          </a:stretch>
        </p:blipFill>
        <p:spPr bwMode="auto">
          <a:xfrm>
            <a:off x="6189155" y="10"/>
            <a:ext cx="6002844"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16732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eople handing a red book">
            <a:extLst>
              <a:ext uri="{FF2B5EF4-FFF2-40B4-BE49-F238E27FC236}">
                <a16:creationId xmlns:a16="http://schemas.microsoft.com/office/drawing/2014/main" id="{63AE1FC0-FB23-B01A-1C03-0BC3661FAE16}"/>
              </a:ext>
            </a:extLst>
          </p:cNvPr>
          <p:cNvPicPr>
            <a:picLocks noChangeAspect="1"/>
          </p:cNvPicPr>
          <p:nvPr/>
        </p:nvPicPr>
        <p:blipFill>
          <a:blip r:embed="rId2">
            <a:alphaModFix amt="50000"/>
          </a:blip>
          <a:srcRect t="862" b="14869"/>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D60E99C7-7C4A-98A3-B8E4-7B12A575FD3E}"/>
              </a:ext>
            </a:extLst>
          </p:cNvPr>
          <p:cNvSpPr>
            <a:spLocks noGrp="1"/>
          </p:cNvSpPr>
          <p:nvPr>
            <p:ph type="title"/>
          </p:nvPr>
        </p:nvSpPr>
        <p:spPr>
          <a:xfrm>
            <a:off x="1304081" y="4572000"/>
            <a:ext cx="9144000" cy="1742667"/>
          </a:xfrm>
        </p:spPr>
        <p:txBody>
          <a:bodyPr vert="horz" lIns="91440" tIns="45720" rIns="91440" bIns="45720" rtlCol="0" anchor="b">
            <a:normAutofit/>
          </a:bodyPr>
          <a:lstStyle/>
          <a:p>
            <a:pPr algn="ctr"/>
            <a:r>
              <a:rPr lang="en-US" b="1" dirty="0">
                <a:solidFill>
                  <a:srgbClr val="FFFFFF"/>
                </a:solidFill>
              </a:rPr>
              <a:t>The Early Church Faithfully Gave </a:t>
            </a:r>
            <a:endParaRPr lang="en-US" dirty="0">
              <a:solidFill>
                <a:srgbClr val="FFFFFF"/>
              </a:solidFill>
            </a:endParaRPr>
          </a:p>
        </p:txBody>
      </p:sp>
    </p:spTree>
    <p:extLst>
      <p:ext uri="{BB962C8B-B14F-4D97-AF65-F5344CB8AC3E}">
        <p14:creationId xmlns:p14="http://schemas.microsoft.com/office/powerpoint/2010/main" val="2653660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C2F82B5-E626-2807-2566-F2135916DFB6}"/>
            </a:ext>
          </a:extLst>
        </p:cNvPr>
        <p:cNvGrpSpPr/>
        <p:nvPr/>
      </p:nvGrpSpPr>
      <p:grpSpPr>
        <a:xfrm>
          <a:off x="0" y="0"/>
          <a:ext cx="0" cy="0"/>
          <a:chOff x="0" y="0"/>
          <a:chExt cx="0" cy="0"/>
        </a:xfrm>
      </p:grpSpPr>
      <p:sp>
        <p:nvSpPr>
          <p:cNvPr id="20487" name="Rectangle 20486">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482" name="Picture 2" descr="House Churches In Early Christianity - House Church Me | Church At Home  Network">
            <a:extLst>
              <a:ext uri="{FF2B5EF4-FFF2-40B4-BE49-F238E27FC236}">
                <a16:creationId xmlns:a16="http://schemas.microsoft.com/office/drawing/2014/main" id="{CACE62CD-5BD4-5233-C46F-9183D37BAFD9}"/>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l="6667"/>
          <a:stretch>
            <a:fill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EDEA4C1-71F2-86D7-7B56-500163726495}"/>
              </a:ext>
            </a:extLst>
          </p:cNvPr>
          <p:cNvSpPr>
            <a:spLocks noGrp="1"/>
          </p:cNvSpPr>
          <p:nvPr>
            <p:ph idx="1"/>
          </p:nvPr>
        </p:nvSpPr>
        <p:spPr>
          <a:xfrm>
            <a:off x="838200" y="1825625"/>
            <a:ext cx="10515600" cy="4351338"/>
          </a:xfrm>
        </p:spPr>
        <p:txBody>
          <a:bodyPr>
            <a:normAutofit/>
          </a:bodyPr>
          <a:lstStyle/>
          <a:p>
            <a:r>
              <a:rPr lang="en-US" dirty="0">
                <a:solidFill>
                  <a:srgbClr val="FFFFFF"/>
                </a:solidFill>
              </a:rPr>
              <a:t>The Early Church could proclaim the good news to win souls and provide sustenance for the vulnerable after they received the Power of the Holy Spirit. (Acts 2:38-41; 4:4).</a:t>
            </a:r>
          </a:p>
          <a:p>
            <a:r>
              <a:rPr lang="en-US" dirty="0">
                <a:solidFill>
                  <a:srgbClr val="FFFFFF"/>
                </a:solidFill>
              </a:rPr>
              <a:t>(Acts 2:44-45)</a:t>
            </a:r>
          </a:p>
        </p:txBody>
      </p:sp>
    </p:spTree>
    <p:extLst>
      <p:ext uri="{BB962C8B-B14F-4D97-AF65-F5344CB8AC3E}">
        <p14:creationId xmlns:p14="http://schemas.microsoft.com/office/powerpoint/2010/main" val="3778909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Saint Paul Apostle with Book Portrait. Color Illustration. Generative Ai.  Stock Illustration | Adobe Stock">
            <a:extLst>
              <a:ext uri="{FF2B5EF4-FFF2-40B4-BE49-F238E27FC236}">
                <a16:creationId xmlns:a16="http://schemas.microsoft.com/office/drawing/2014/main" id="{C2474351-D508-9E1B-E8AB-E981D6C228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49BDF97-2A22-B4F2-5791-85BDB829C163}"/>
              </a:ext>
            </a:extLst>
          </p:cNvPr>
          <p:cNvSpPr>
            <a:spLocks noGrp="1"/>
          </p:cNvSpPr>
          <p:nvPr>
            <p:ph idx="1"/>
          </p:nvPr>
        </p:nvSpPr>
        <p:spPr>
          <a:xfrm>
            <a:off x="7211028" y="671331"/>
            <a:ext cx="4525702" cy="5052350"/>
          </a:xfrm>
        </p:spPr>
        <p:txBody>
          <a:bodyPr/>
          <a:lstStyle/>
          <a:p>
            <a:pPr marL="0" indent="0">
              <a:lnSpc>
                <a:spcPct val="100000"/>
              </a:lnSpc>
              <a:buNone/>
            </a:pPr>
            <a:r>
              <a:rPr lang="en-US" dirty="0"/>
              <a:t>Apostle Paul in Acts20:35 admonished the saints to work hard to gain resources “…</a:t>
            </a:r>
            <a:r>
              <a:rPr lang="en-US" b="1" i="1" dirty="0"/>
              <a:t>to help the weak, and to remember the words of the Lord Jesus, that he himself said, It is more blessed to give than to receive.</a:t>
            </a:r>
            <a:r>
              <a:rPr lang="en-US" dirty="0"/>
              <a:t>”</a:t>
            </a:r>
          </a:p>
          <a:p>
            <a:pPr marL="0" indent="0">
              <a:lnSpc>
                <a:spcPct val="100000"/>
              </a:lnSpc>
              <a:buNone/>
            </a:pPr>
            <a:endParaRPr lang="en-US" dirty="0"/>
          </a:p>
        </p:txBody>
      </p:sp>
    </p:spTree>
    <p:extLst>
      <p:ext uri="{BB962C8B-B14F-4D97-AF65-F5344CB8AC3E}">
        <p14:creationId xmlns:p14="http://schemas.microsoft.com/office/powerpoint/2010/main" val="1573661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7A11D-4BC6-635A-27B7-A3DEF64FF59B}"/>
              </a:ext>
            </a:extLst>
          </p:cNvPr>
          <p:cNvSpPr>
            <a:spLocks noGrp="1"/>
          </p:cNvSpPr>
          <p:nvPr>
            <p:ph type="title"/>
          </p:nvPr>
        </p:nvSpPr>
        <p:spPr>
          <a:xfrm>
            <a:off x="3237535" y="5532437"/>
            <a:ext cx="6199208" cy="1325563"/>
          </a:xfrm>
        </p:spPr>
        <p:txBody>
          <a:bodyPr>
            <a:normAutofit/>
          </a:bodyPr>
          <a:lstStyle/>
          <a:p>
            <a:r>
              <a:rPr lang="en-US" sz="4000" b="1" dirty="0"/>
              <a:t>Be Faithful In Caring </a:t>
            </a:r>
            <a:endParaRPr lang="en-US" sz="4000" dirty="0"/>
          </a:p>
        </p:txBody>
      </p:sp>
      <p:pic>
        <p:nvPicPr>
          <p:cNvPr id="22530" name="Picture 2" descr="Free caring clipart, Download Free caring clipart png images, Free ClipArts  on Clipart Library">
            <a:extLst>
              <a:ext uri="{FF2B5EF4-FFF2-40B4-BE49-F238E27FC236}">
                <a16:creationId xmlns:a16="http://schemas.microsoft.com/office/drawing/2014/main" id="{CB8B1800-847A-A9CC-16E1-B15A13A5FC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6577" y="248072"/>
            <a:ext cx="5521124" cy="5521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1648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033F5C-3575-346C-99BC-7D28D439E72B}"/>
            </a:ext>
          </a:extLst>
        </p:cNvPr>
        <p:cNvGrpSpPr/>
        <p:nvPr/>
      </p:nvGrpSpPr>
      <p:grpSpPr>
        <a:xfrm>
          <a:off x="0" y="0"/>
          <a:ext cx="0" cy="0"/>
          <a:chOff x="0" y="0"/>
          <a:chExt cx="0" cy="0"/>
        </a:xfrm>
      </p:grpSpPr>
      <p:sp>
        <p:nvSpPr>
          <p:cNvPr id="23559" name="Rectangle 2355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554" name="Picture 2" descr="What Book of the Bible Should a New Believer Read First? - Open the Bible">
            <a:extLst>
              <a:ext uri="{FF2B5EF4-FFF2-40B4-BE49-F238E27FC236}">
                <a16:creationId xmlns:a16="http://schemas.microsoft.com/office/drawing/2014/main" id="{0588CECD-9A1D-4BA2-8998-4B17F80018D3}"/>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t="5195" b="10535"/>
          <a:stretch>
            <a:fill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59B2ECF-9FBE-4FD7-1E1B-F49F9292B8D7}"/>
              </a:ext>
            </a:extLst>
          </p:cNvPr>
          <p:cNvSpPr>
            <a:spLocks noGrp="1"/>
          </p:cNvSpPr>
          <p:nvPr>
            <p:ph idx="1"/>
          </p:nvPr>
        </p:nvSpPr>
        <p:spPr>
          <a:xfrm>
            <a:off x="150471" y="4294208"/>
            <a:ext cx="11945073" cy="2563792"/>
          </a:xfrm>
        </p:spPr>
        <p:txBody>
          <a:bodyPr>
            <a:normAutofit/>
          </a:bodyPr>
          <a:lstStyle/>
          <a:p>
            <a:r>
              <a:rPr lang="en-US" dirty="0">
                <a:solidFill>
                  <a:srgbClr val="FFFFFF"/>
                </a:solidFill>
              </a:rPr>
              <a:t>Both the Old and New Testaments urge the Church and individuals to care for the vulnerable. </a:t>
            </a:r>
          </a:p>
          <a:p>
            <a:r>
              <a:rPr lang="en-US" dirty="0">
                <a:solidFill>
                  <a:srgbClr val="FFFFFF"/>
                </a:solidFill>
              </a:rPr>
              <a:t>Although we must be unselfish to provide for the poor, God did not intend for anyone to become destitute.</a:t>
            </a:r>
          </a:p>
          <a:p>
            <a:r>
              <a:rPr lang="en-US" dirty="0">
                <a:solidFill>
                  <a:srgbClr val="FFFFFF"/>
                </a:solidFill>
              </a:rPr>
              <a:t>(Deut. 15:4 ESV).</a:t>
            </a:r>
          </a:p>
        </p:txBody>
      </p:sp>
    </p:spTree>
    <p:extLst>
      <p:ext uri="{BB962C8B-B14F-4D97-AF65-F5344CB8AC3E}">
        <p14:creationId xmlns:p14="http://schemas.microsoft.com/office/powerpoint/2010/main" val="3394976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7B912DC-7188-DD37-FB89-96E31B8ADBD0}"/>
            </a:ext>
          </a:extLst>
        </p:cNvPr>
        <p:cNvGrpSpPr/>
        <p:nvPr/>
      </p:nvGrpSpPr>
      <p:grpSpPr>
        <a:xfrm>
          <a:off x="0" y="0"/>
          <a:ext cx="0" cy="0"/>
          <a:chOff x="0" y="0"/>
          <a:chExt cx="0" cy="0"/>
        </a:xfrm>
      </p:grpSpPr>
      <p:sp useBgFill="1">
        <p:nvSpPr>
          <p:cNvPr id="24583" name="Rectangle 24582">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AB6B0CF-3735-E833-4ED4-3D637F17ACA7}"/>
              </a:ext>
            </a:extLst>
          </p:cNvPr>
          <p:cNvSpPr>
            <a:spLocks noGrp="1"/>
          </p:cNvSpPr>
          <p:nvPr>
            <p:ph idx="1"/>
          </p:nvPr>
        </p:nvSpPr>
        <p:spPr>
          <a:xfrm>
            <a:off x="514109" y="735990"/>
            <a:ext cx="5712058" cy="5502763"/>
          </a:xfrm>
        </p:spPr>
        <p:txBody>
          <a:bodyPr>
            <a:normAutofit lnSpcReduction="10000"/>
          </a:bodyPr>
          <a:lstStyle/>
          <a:p>
            <a:r>
              <a:rPr lang="en-US" sz="3200" dirty="0"/>
              <a:t>But who constitutes the poor? </a:t>
            </a:r>
          </a:p>
          <a:p>
            <a:r>
              <a:rPr lang="en-US" sz="3200" dirty="0"/>
              <a:t>Paul’s admonition clarifies who qualifies as vulnerable to receive the church's and individuals' assistance,1 Tim. 5:3-4 NKJV. </a:t>
            </a:r>
          </a:p>
          <a:p>
            <a:r>
              <a:rPr lang="en-US" sz="3200" dirty="0"/>
              <a:t>Some people may be widows, widowers, or orphans, but if they can receive family support, the church may not carry their burdens</a:t>
            </a:r>
          </a:p>
        </p:txBody>
      </p:sp>
      <p:pic>
        <p:nvPicPr>
          <p:cNvPr id="24578" name="Picture 2" descr="Paul Apostle Images – Browse 11,947 Stock Photos, Vectors, and Video |  Adobe Stock">
            <a:extLst>
              <a:ext uri="{FF2B5EF4-FFF2-40B4-BE49-F238E27FC236}">
                <a16:creationId xmlns:a16="http://schemas.microsoft.com/office/drawing/2014/main" id="{9DCB2062-88AD-D61A-5939-92EDD5725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982" r="15980"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82254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C861BF7-B9DD-A739-B3F6-4DEA2402131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6DDDAAB-7A6D-D5B7-B9A1-54D87832529E}"/>
              </a:ext>
            </a:extLst>
          </p:cNvPr>
          <p:cNvSpPr>
            <a:spLocks noGrp="1"/>
          </p:cNvSpPr>
          <p:nvPr>
            <p:ph idx="1"/>
          </p:nvPr>
        </p:nvSpPr>
        <p:spPr>
          <a:xfrm>
            <a:off x="1155548" y="2217343"/>
            <a:ext cx="9880893" cy="3959619"/>
          </a:xfrm>
        </p:spPr>
        <p:txBody>
          <a:bodyPr>
            <a:normAutofit/>
          </a:bodyPr>
          <a:lstStyle/>
          <a:p>
            <a:r>
              <a:rPr lang="en-US" sz="2400"/>
              <a:t>The weak in this sense may include the aged, the disabled, or those who may have lost everything due to a disaster. </a:t>
            </a:r>
          </a:p>
          <a:p>
            <a:r>
              <a:rPr lang="en-US" sz="2400"/>
              <a:t>Paul admonishes that all who have the strength and opportunity must work to earna living (</a:t>
            </a:r>
            <a:r>
              <a:rPr lang="en-US" sz="2400" b="1"/>
              <a:t>read 2 Thess. 3:10-14</a:t>
            </a:r>
            <a:r>
              <a:rPr lang="en-US" sz="2400"/>
              <a:t>).</a:t>
            </a:r>
          </a:p>
        </p:txBody>
      </p:sp>
    </p:spTree>
    <p:extLst>
      <p:ext uri="{BB962C8B-B14F-4D97-AF65-F5344CB8AC3E}">
        <p14:creationId xmlns:p14="http://schemas.microsoft.com/office/powerpoint/2010/main" val="39892566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Hands holding each other's wrists and interlinked to form a circle">
            <a:extLst>
              <a:ext uri="{FF2B5EF4-FFF2-40B4-BE49-F238E27FC236}">
                <a16:creationId xmlns:a16="http://schemas.microsoft.com/office/drawing/2014/main" id="{2586AF5D-6982-4D55-4ABB-8524BB195906}"/>
              </a:ext>
            </a:extLst>
          </p:cNvPr>
          <p:cNvPicPr>
            <a:picLocks noChangeAspect="1"/>
          </p:cNvPicPr>
          <p:nvPr/>
        </p:nvPicPr>
        <p:blipFill>
          <a:blip r:embed="rId2">
            <a:alphaModFix amt="50000"/>
          </a:blip>
          <a:srcRect b="15730"/>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7660B449-6011-4E4F-E9CD-BEB74BE17A8B}"/>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b="1" dirty="0">
                <a:solidFill>
                  <a:srgbClr val="FFFFFF"/>
                </a:solidFill>
              </a:rPr>
              <a:t>What We Are To Give In Faithfulness</a:t>
            </a:r>
            <a:endParaRPr lang="en-US" sz="6000" dirty="0">
              <a:solidFill>
                <a:srgbClr val="FFFFFF"/>
              </a:solidFill>
            </a:endParaRPr>
          </a:p>
        </p:txBody>
      </p:sp>
    </p:spTree>
    <p:extLst>
      <p:ext uri="{BB962C8B-B14F-4D97-AF65-F5344CB8AC3E}">
        <p14:creationId xmlns:p14="http://schemas.microsoft.com/office/powerpoint/2010/main" val="30655024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ectangle 3082">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5" name="Rectangle 3084">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5D987EBC-DBB4-10A8-E920-23CE477FA70C}"/>
              </a:ext>
            </a:extLst>
          </p:cNvPr>
          <p:cNvSpPr>
            <a:spLocks noGrp="1"/>
          </p:cNvSpPr>
          <p:nvPr>
            <p:ph idx="1"/>
          </p:nvPr>
        </p:nvSpPr>
        <p:spPr>
          <a:xfrm>
            <a:off x="411478" y="2688336"/>
            <a:ext cx="4739255" cy="3874510"/>
          </a:xfrm>
        </p:spPr>
        <p:txBody>
          <a:bodyPr anchor="t">
            <a:normAutofit/>
          </a:bodyPr>
          <a:lstStyle/>
          <a:p>
            <a:pPr marL="0" indent="0">
              <a:buNone/>
            </a:pPr>
            <a:r>
              <a:rPr lang="en-US" dirty="0"/>
              <a:t>Since many scholars interpret this parable differently, the best approach is that the steward, however dishonest in his business dealings, sensibly saved for his future from what he let the creditors keep (vv. 7-8)</a:t>
            </a:r>
          </a:p>
        </p:txBody>
      </p:sp>
      <p:pic>
        <p:nvPicPr>
          <p:cNvPr id="3076" name="Picture 4" descr="Why Do Biblical Scholars Need Linguistics?">
            <a:extLst>
              <a:ext uri="{FF2B5EF4-FFF2-40B4-BE49-F238E27FC236}">
                <a16:creationId xmlns:a16="http://schemas.microsoft.com/office/drawing/2014/main" id="{1D31DBF3-93CB-0B11-EDDD-91888D3362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172" r="27825" b="-1"/>
          <a:stretch>
            <a:fillRect/>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50629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8ACC7AE-1827-BD56-5EA6-C34ACBF02769}"/>
            </a:ext>
          </a:extLst>
        </p:cNvPr>
        <p:cNvGrpSpPr/>
        <p:nvPr/>
      </p:nvGrpSpPr>
      <p:grpSpPr>
        <a:xfrm>
          <a:off x="0" y="0"/>
          <a:ext cx="0" cy="0"/>
          <a:chOff x="0" y="0"/>
          <a:chExt cx="0" cy="0"/>
        </a:xfrm>
      </p:grpSpPr>
      <p:sp>
        <p:nvSpPr>
          <p:cNvPr id="25609" name="Rectangle 2560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604" name="Picture 4" descr="Learning to Pray in Community | Parent Blog | Kids Corner">
            <a:extLst>
              <a:ext uri="{FF2B5EF4-FFF2-40B4-BE49-F238E27FC236}">
                <a16:creationId xmlns:a16="http://schemas.microsoft.com/office/drawing/2014/main" id="{4473B297-8812-2959-F1B1-D1E29296B2D5}"/>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b="10000"/>
          <a:stretch>
            <a:fill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8B2C95C-E598-03D1-2224-2190D6B96B40}"/>
              </a:ext>
            </a:extLst>
          </p:cNvPr>
          <p:cNvSpPr>
            <a:spLocks noGrp="1"/>
          </p:cNvSpPr>
          <p:nvPr>
            <p:ph idx="1"/>
          </p:nvPr>
        </p:nvSpPr>
        <p:spPr>
          <a:xfrm>
            <a:off x="444178" y="3999786"/>
            <a:ext cx="11303643" cy="2713530"/>
          </a:xfrm>
        </p:spPr>
        <p:txBody>
          <a:bodyPr>
            <a:normAutofit/>
          </a:bodyPr>
          <a:lstStyle/>
          <a:p>
            <a:r>
              <a:rPr lang="en-US" dirty="0">
                <a:solidFill>
                  <a:srgbClr val="FFFFFF"/>
                </a:solidFill>
              </a:rPr>
              <a:t>When the Early Church wanted to do Christ’s mission, they came together and prayed. </a:t>
            </a:r>
          </a:p>
          <a:p>
            <a:r>
              <a:rPr lang="en-US" dirty="0">
                <a:solidFill>
                  <a:srgbClr val="FFFFFF"/>
                </a:solidFill>
              </a:rPr>
              <a:t>Then the Holy Spirit descended (Acts 4:31)and united them for a common mission purpose (v.32a).</a:t>
            </a:r>
          </a:p>
          <a:p>
            <a:r>
              <a:rPr lang="en-US" dirty="0">
                <a:solidFill>
                  <a:srgbClr val="FFFFFF"/>
                </a:solidFill>
              </a:rPr>
              <a:t>They eschew all forms of selfishness and worked on the problems affecting fellow members (v.32b).</a:t>
            </a:r>
          </a:p>
          <a:p>
            <a:endParaRPr lang="en-US" dirty="0">
              <a:solidFill>
                <a:srgbClr val="FFFFFF"/>
              </a:solidFill>
            </a:endParaRPr>
          </a:p>
        </p:txBody>
      </p:sp>
    </p:spTree>
    <p:extLst>
      <p:ext uri="{BB962C8B-B14F-4D97-AF65-F5344CB8AC3E}">
        <p14:creationId xmlns:p14="http://schemas.microsoft.com/office/powerpoint/2010/main" val="27057107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0E0BD-3229-0AAF-9E94-1F5D70F6E156}"/>
            </a:ext>
          </a:extLst>
        </p:cNvPr>
        <p:cNvGrpSpPr/>
        <p:nvPr/>
      </p:nvGrpSpPr>
      <p:grpSpPr>
        <a:xfrm>
          <a:off x="0" y="0"/>
          <a:ext cx="0" cy="0"/>
          <a:chOff x="0" y="0"/>
          <a:chExt cx="0" cy="0"/>
        </a:xfrm>
      </p:grpSpPr>
      <p:pic>
        <p:nvPicPr>
          <p:cNvPr id="27650" name="Picture 2" descr="Essay On Unity In Diversity (in English) for Classes 1, 2 &amp; 3: 10 Lines,  Short &amp; Long Paragraph">
            <a:extLst>
              <a:ext uri="{FF2B5EF4-FFF2-40B4-BE49-F238E27FC236}">
                <a16:creationId xmlns:a16="http://schemas.microsoft.com/office/drawing/2014/main" id="{B9BF5254-B8AC-C651-5FFB-110036C383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7403" y="601883"/>
            <a:ext cx="7234597" cy="4945525"/>
          </a:xfrm>
          <a:prstGeom prst="rect">
            <a:avLst/>
          </a:prstGeom>
          <a:noFill/>
          <a:effectLst>
            <a:softEdge rad="106680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5E61642-8512-2B4E-8302-17D22C2158FC}"/>
              </a:ext>
            </a:extLst>
          </p:cNvPr>
          <p:cNvSpPr>
            <a:spLocks noGrp="1"/>
          </p:cNvSpPr>
          <p:nvPr>
            <p:ph idx="1"/>
          </p:nvPr>
        </p:nvSpPr>
        <p:spPr>
          <a:xfrm>
            <a:off x="190019" y="203299"/>
            <a:ext cx="6673768" cy="5942857"/>
          </a:xfrm>
        </p:spPr>
        <p:txBody>
          <a:bodyPr/>
          <a:lstStyle/>
          <a:p>
            <a:pPr>
              <a:lnSpc>
                <a:spcPct val="100000"/>
              </a:lnSpc>
            </a:pPr>
            <a:r>
              <a:rPr lang="en-US" dirty="0"/>
              <a:t>With the common purpose and their desire to unite and work in the interest of all, they could witness with great power about the resurrection of Christ (v. 33).</a:t>
            </a:r>
          </a:p>
          <a:p>
            <a:pPr>
              <a:lnSpc>
                <a:spcPct val="100000"/>
              </a:lnSpc>
            </a:pPr>
            <a:r>
              <a:rPr lang="en-US" dirty="0"/>
              <a:t>With the same power of the Holy Spirit, they were energized to give their means in support of the mission (vv. 33-37).</a:t>
            </a:r>
          </a:p>
          <a:p>
            <a:pPr>
              <a:lnSpc>
                <a:spcPct val="100000"/>
              </a:lnSpc>
            </a:pPr>
            <a:r>
              <a:rPr lang="en-US" dirty="0"/>
              <a:t>When the Church receives sufficient funds, its mission advances.</a:t>
            </a:r>
          </a:p>
          <a:p>
            <a:pPr>
              <a:lnSpc>
                <a:spcPct val="100000"/>
              </a:lnSpc>
            </a:pPr>
            <a:endParaRPr lang="en-US" dirty="0"/>
          </a:p>
        </p:txBody>
      </p:sp>
    </p:spTree>
    <p:extLst>
      <p:ext uri="{BB962C8B-B14F-4D97-AF65-F5344CB8AC3E}">
        <p14:creationId xmlns:p14="http://schemas.microsoft.com/office/powerpoint/2010/main" val="4061575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9AF08B-5BF3-178A-CE33-DBBF3659159F}"/>
            </a:ext>
          </a:extLst>
        </p:cNvPr>
        <p:cNvGrpSpPr/>
        <p:nvPr/>
      </p:nvGrpSpPr>
      <p:grpSpPr>
        <a:xfrm>
          <a:off x="0" y="0"/>
          <a:ext cx="0" cy="0"/>
          <a:chOff x="0" y="0"/>
          <a:chExt cx="0" cy="0"/>
        </a:xfrm>
      </p:grpSpPr>
      <p:pic>
        <p:nvPicPr>
          <p:cNvPr id="28674" name="Picture 2" descr="109,300+ Praying Hands Stock Photos, Pictures &amp; Royalty-Free Images -  iStock | Prayer, Praying hands icon, Praying hands vector">
            <a:extLst>
              <a:ext uri="{FF2B5EF4-FFF2-40B4-BE49-F238E27FC236}">
                <a16:creationId xmlns:a16="http://schemas.microsoft.com/office/drawing/2014/main" id="{15FF81E7-AB3F-817D-9449-3F4CE2F75A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001" cy="685989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4277CB9-4D20-2F73-C7F8-6A07F4E1DA48}"/>
              </a:ext>
            </a:extLst>
          </p:cNvPr>
          <p:cNvSpPr>
            <a:spLocks noGrp="1"/>
          </p:cNvSpPr>
          <p:nvPr>
            <p:ph idx="1"/>
          </p:nvPr>
        </p:nvSpPr>
        <p:spPr>
          <a:xfrm>
            <a:off x="787077" y="1893204"/>
            <a:ext cx="6886937" cy="1984315"/>
          </a:xfrm>
        </p:spPr>
        <p:txBody>
          <a:bodyPr/>
          <a:lstStyle/>
          <a:p>
            <a:pPr marL="0" indent="0">
              <a:lnSpc>
                <a:spcPct val="100000"/>
              </a:lnSpc>
              <a:buNone/>
            </a:pPr>
            <a:r>
              <a:rPr lang="en-US" dirty="0">
                <a:solidFill>
                  <a:schemeClr val="bg1"/>
                </a:solidFill>
              </a:rPr>
              <a:t>Let’s pray that each member will faithfully support the gospel commission with the means the Lord provides (</a:t>
            </a:r>
            <a:r>
              <a:rPr lang="en-US" b="1" dirty="0">
                <a:solidFill>
                  <a:schemeClr val="bg1"/>
                </a:solidFill>
              </a:rPr>
              <a:t>1 Cor. 4:1-2</a:t>
            </a:r>
            <a:r>
              <a:rPr lang="en-US" dirty="0">
                <a:solidFill>
                  <a:schemeClr val="bg1"/>
                </a:solidFill>
              </a:rPr>
              <a:t>).</a:t>
            </a:r>
          </a:p>
        </p:txBody>
      </p:sp>
    </p:spTree>
    <p:extLst>
      <p:ext uri="{BB962C8B-B14F-4D97-AF65-F5344CB8AC3E}">
        <p14:creationId xmlns:p14="http://schemas.microsoft.com/office/powerpoint/2010/main" val="3409232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descr="What Is Tithing and Are Christians Required to Do It? | Crosswalk.com">
            <a:extLst>
              <a:ext uri="{FF2B5EF4-FFF2-40B4-BE49-F238E27FC236}">
                <a16:creationId xmlns:a16="http://schemas.microsoft.com/office/drawing/2014/main" id="{3E2E0E00-674F-6ABF-EA9D-2DE64DEC3A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FA05A25-57D1-3197-91E8-230D07CD5F53}"/>
              </a:ext>
            </a:extLst>
          </p:cNvPr>
          <p:cNvSpPr>
            <a:spLocks noGrp="1"/>
          </p:cNvSpPr>
          <p:nvPr>
            <p:ph type="title"/>
          </p:nvPr>
        </p:nvSpPr>
        <p:spPr>
          <a:xfrm>
            <a:off x="456235" y="1441570"/>
            <a:ext cx="7321952" cy="1325563"/>
          </a:xfrm>
        </p:spPr>
        <p:txBody>
          <a:bodyPr>
            <a:normAutofit/>
          </a:bodyPr>
          <a:lstStyle/>
          <a:p>
            <a:r>
              <a:rPr lang="en-US" sz="4000" b="1" dirty="0">
                <a:solidFill>
                  <a:schemeClr val="bg1"/>
                </a:solidFill>
              </a:rPr>
              <a:t>Faithfully Return Your Tithe </a:t>
            </a:r>
            <a:endParaRPr lang="en-US" sz="4000" dirty="0">
              <a:solidFill>
                <a:schemeClr val="bg1"/>
              </a:solidFill>
            </a:endParaRPr>
          </a:p>
        </p:txBody>
      </p:sp>
    </p:spTree>
    <p:extLst>
      <p:ext uri="{BB962C8B-B14F-4D97-AF65-F5344CB8AC3E}">
        <p14:creationId xmlns:p14="http://schemas.microsoft.com/office/powerpoint/2010/main" val="13071918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27" name="Rectangle 3072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29" name="Rectangle 30728">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0753AC1-CAD0-971C-31CD-35546B433FDC}"/>
              </a:ext>
            </a:extLst>
          </p:cNvPr>
          <p:cNvSpPr>
            <a:spLocks noGrp="1"/>
          </p:cNvSpPr>
          <p:nvPr>
            <p:ph idx="1"/>
          </p:nvPr>
        </p:nvSpPr>
        <p:spPr>
          <a:xfrm>
            <a:off x="222466" y="1906533"/>
            <a:ext cx="5696793" cy="3917845"/>
          </a:xfrm>
        </p:spPr>
        <p:txBody>
          <a:bodyPr anchor="ctr">
            <a:normAutofit/>
          </a:bodyPr>
          <a:lstStyle/>
          <a:p>
            <a:pPr marL="0" indent="0">
              <a:lnSpc>
                <a:spcPct val="110000"/>
              </a:lnSpc>
              <a:buNone/>
            </a:pPr>
            <a:r>
              <a:rPr lang="en-US" dirty="0"/>
              <a:t>Just as the Lord gave the tithe to support the Levites for their ministry at the tent of meeting, Paul in a similar fashion believes that the gospel ministers who hold a similar position should be supported from the gospel ministry (1 Cor. 9:14). </a:t>
            </a:r>
          </a:p>
        </p:txBody>
      </p:sp>
      <p:sp>
        <p:nvSpPr>
          <p:cNvPr id="30731" name="Rectangle 3073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33" name="Rectangle 3073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35" name="Rectangle 3073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22" name="Picture 2" descr="Is the 10% Tithe Biblical? - by James Menendez">
            <a:extLst>
              <a:ext uri="{FF2B5EF4-FFF2-40B4-BE49-F238E27FC236}">
                <a16:creationId xmlns:a16="http://schemas.microsoft.com/office/drawing/2014/main" id="{04BB023E-D461-0AA0-857E-FCBEC1D774E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1842245"/>
            <a:ext cx="5628018" cy="2940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89908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4CFB45-EA5D-6CF1-88F1-4A7975FD2508}"/>
            </a:ext>
          </a:extLst>
        </p:cNvPr>
        <p:cNvGrpSpPr/>
        <p:nvPr/>
      </p:nvGrpSpPr>
      <p:grpSpPr>
        <a:xfrm>
          <a:off x="0" y="0"/>
          <a:ext cx="0" cy="0"/>
          <a:chOff x="0" y="0"/>
          <a:chExt cx="0" cy="0"/>
        </a:xfrm>
      </p:grpSpPr>
      <p:sp>
        <p:nvSpPr>
          <p:cNvPr id="26631" name="Rectangle 2663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626" name="Picture 2" descr="Learning to Pray in Community | Parent Blog | Kids Corner">
            <a:extLst>
              <a:ext uri="{FF2B5EF4-FFF2-40B4-BE49-F238E27FC236}">
                <a16:creationId xmlns:a16="http://schemas.microsoft.com/office/drawing/2014/main" id="{E92096B6-5F69-FB05-9084-F74B23B54DFC}"/>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b="10000"/>
          <a:stretch>
            <a:fill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75354CC-FC0F-42D4-FED8-4EAB039AA21E}"/>
              </a:ext>
            </a:extLst>
          </p:cNvPr>
          <p:cNvSpPr>
            <a:spLocks noGrp="1"/>
          </p:cNvSpPr>
          <p:nvPr>
            <p:ph idx="1"/>
          </p:nvPr>
        </p:nvSpPr>
        <p:spPr>
          <a:xfrm>
            <a:off x="201593" y="1524684"/>
            <a:ext cx="6812666" cy="4351338"/>
          </a:xfrm>
        </p:spPr>
        <p:txBody>
          <a:bodyPr>
            <a:normAutofit/>
          </a:bodyPr>
          <a:lstStyle/>
          <a:p>
            <a:pPr marL="0" indent="0">
              <a:buNone/>
            </a:pPr>
            <a:r>
              <a:rPr lang="en-US" dirty="0">
                <a:solidFill>
                  <a:srgbClr val="FFFFFF"/>
                </a:solidFill>
              </a:rPr>
              <a:t>The support for those employed in the temple and the altar services (1 Cor. 9:13 ESV) constituted the Lord’s Tithe (Num. 18:21). </a:t>
            </a:r>
          </a:p>
          <a:p>
            <a:pPr marL="0" indent="0">
              <a:buNone/>
            </a:pPr>
            <a:r>
              <a:rPr lang="en-US" dirty="0">
                <a:solidFill>
                  <a:srgbClr val="FFFFFF"/>
                </a:solidFill>
              </a:rPr>
              <a:t>Paul commended the Philippians for offering enough means for his necessities.</a:t>
            </a:r>
          </a:p>
        </p:txBody>
      </p:sp>
    </p:spTree>
    <p:extLst>
      <p:ext uri="{BB962C8B-B14F-4D97-AF65-F5344CB8AC3E}">
        <p14:creationId xmlns:p14="http://schemas.microsoft.com/office/powerpoint/2010/main" val="21872551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47A21E7-9E52-165D-8555-63F4AEF389FF}"/>
            </a:ext>
          </a:extLst>
        </p:cNvPr>
        <p:cNvGrpSpPr/>
        <p:nvPr/>
      </p:nvGrpSpPr>
      <p:grpSpPr>
        <a:xfrm>
          <a:off x="0" y="0"/>
          <a:ext cx="0" cy="0"/>
          <a:chOff x="0" y="0"/>
          <a:chExt cx="0" cy="0"/>
        </a:xfrm>
      </p:grpSpPr>
      <p:sp useBgFill="1">
        <p:nvSpPr>
          <p:cNvPr id="31751" name="Rectangle 3175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F60C44C-7DC6-2F19-DD92-83D9B589B25F}"/>
              </a:ext>
            </a:extLst>
          </p:cNvPr>
          <p:cNvSpPr>
            <a:spLocks noGrp="1"/>
          </p:cNvSpPr>
          <p:nvPr>
            <p:ph idx="1"/>
          </p:nvPr>
        </p:nvSpPr>
        <p:spPr>
          <a:xfrm>
            <a:off x="405114" y="284578"/>
            <a:ext cx="5821053" cy="6046773"/>
          </a:xfrm>
        </p:spPr>
        <p:txBody>
          <a:bodyPr>
            <a:normAutofit/>
          </a:bodyPr>
          <a:lstStyle/>
          <a:p>
            <a:pPr marL="0" indent="0">
              <a:buNone/>
            </a:pPr>
            <a:r>
              <a:rPr lang="en-US" dirty="0"/>
              <a:t>The abundance they gave for his support was “… a sweet-smelling aroma, an acceptable sacrifice, well pleasing to God.” (Phil. 4:18 NKJ). </a:t>
            </a:r>
          </a:p>
          <a:p>
            <a:pPr marL="0" indent="0">
              <a:buNone/>
            </a:pPr>
            <a:r>
              <a:rPr lang="en-US" dirty="0"/>
              <a:t>And thus Paul’s prayer for the Philippians and all who faithfully support the gospel ministry with their means is that:</a:t>
            </a:r>
          </a:p>
          <a:p>
            <a:pPr marL="0" indent="0">
              <a:buNone/>
            </a:pPr>
            <a:r>
              <a:rPr lang="en-US" dirty="0"/>
              <a:t> “And my God shall supply all your need according to His riches in glory by Christ Jesus” (Phil. 4:19 NKJ).</a:t>
            </a:r>
          </a:p>
          <a:p>
            <a:pPr marL="0" indent="0">
              <a:buNone/>
            </a:pPr>
            <a:r>
              <a:rPr lang="en-US" b="1" dirty="0"/>
              <a:t> </a:t>
            </a:r>
            <a:endParaRPr lang="en-US" dirty="0"/>
          </a:p>
        </p:txBody>
      </p:sp>
      <p:pic>
        <p:nvPicPr>
          <p:cNvPr id="31746" name="Picture 2" descr="Praying man hoping for better asking god for good luck success forgiveness  power of religion belief worship holding hands in prayer generative ai |  Premium AI-generated image">
            <a:extLst>
              <a:ext uri="{FF2B5EF4-FFF2-40B4-BE49-F238E27FC236}">
                <a16:creationId xmlns:a16="http://schemas.microsoft.com/office/drawing/2014/main" id="{635A9FD7-DAE4-6A78-31F7-B89202F807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284" r="14897"/>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6425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18,600+ Church Offering Stock Photos, Pictures &amp; Royalty-Free Images -  iStock | Church offering plate, Church offering icon, Vector church offering  plate">
            <a:extLst>
              <a:ext uri="{FF2B5EF4-FFF2-40B4-BE49-F238E27FC236}">
                <a16:creationId xmlns:a16="http://schemas.microsoft.com/office/drawing/2014/main" id="{FBA5CC1D-F2EC-9590-0687-F011DC2235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99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52EDA2D-676B-009A-221C-100652931260}"/>
              </a:ext>
            </a:extLst>
          </p:cNvPr>
          <p:cNvSpPr>
            <a:spLocks noGrp="1"/>
          </p:cNvSpPr>
          <p:nvPr>
            <p:ph type="title"/>
          </p:nvPr>
        </p:nvSpPr>
        <p:spPr>
          <a:xfrm>
            <a:off x="5421774" y="816538"/>
            <a:ext cx="5956139" cy="1325563"/>
          </a:xfrm>
        </p:spPr>
        <p:txBody>
          <a:bodyPr>
            <a:normAutofit/>
          </a:bodyPr>
          <a:lstStyle/>
          <a:p>
            <a:r>
              <a:rPr lang="en-US" sz="3600" b="1" dirty="0">
                <a:solidFill>
                  <a:schemeClr val="bg1"/>
                </a:solidFill>
              </a:rPr>
              <a:t>Faithfully Give Combined Offering </a:t>
            </a:r>
            <a:endParaRPr lang="en-US" sz="3600" dirty="0">
              <a:solidFill>
                <a:schemeClr val="bg1"/>
              </a:solidFill>
            </a:endParaRPr>
          </a:p>
        </p:txBody>
      </p:sp>
    </p:spTree>
    <p:extLst>
      <p:ext uri="{BB962C8B-B14F-4D97-AF65-F5344CB8AC3E}">
        <p14:creationId xmlns:p14="http://schemas.microsoft.com/office/powerpoint/2010/main" val="3285581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AD58D-9410-E77C-44DC-26B3C69D6FCA}"/>
            </a:ext>
          </a:extLst>
        </p:cNvPr>
        <p:cNvGrpSpPr/>
        <p:nvPr/>
      </p:nvGrpSpPr>
      <p:grpSpPr>
        <a:xfrm>
          <a:off x="0" y="0"/>
          <a:ext cx="0" cy="0"/>
          <a:chOff x="0" y="0"/>
          <a:chExt cx="0" cy="0"/>
        </a:xfrm>
      </p:grpSpPr>
      <p:pic>
        <p:nvPicPr>
          <p:cNvPr id="33794" name="Picture 2" descr="Tithing Images – Browse 6,549 Stock Photos, Vectors, and Video | Adobe Stock">
            <a:extLst>
              <a:ext uri="{FF2B5EF4-FFF2-40B4-BE49-F238E27FC236}">
                <a16:creationId xmlns:a16="http://schemas.microsoft.com/office/drawing/2014/main" id="{14EE082B-0F50-51E0-F230-C913D762E9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 y="0"/>
            <a:ext cx="12182475" cy="686336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7D027DF-D214-BA33-5706-5568F7B397D5}"/>
              </a:ext>
            </a:extLst>
          </p:cNvPr>
          <p:cNvSpPr>
            <a:spLocks noGrp="1"/>
          </p:cNvSpPr>
          <p:nvPr>
            <p:ph idx="1"/>
          </p:nvPr>
        </p:nvSpPr>
        <p:spPr>
          <a:xfrm>
            <a:off x="2134566" y="5019259"/>
            <a:ext cx="8930832" cy="1751932"/>
          </a:xfrm>
        </p:spPr>
        <p:txBody>
          <a:bodyPr>
            <a:normAutofit/>
          </a:bodyPr>
          <a:lstStyle/>
          <a:p>
            <a:pPr marL="0" indent="0">
              <a:lnSpc>
                <a:spcPct val="100000"/>
              </a:lnSpc>
              <a:buNone/>
            </a:pPr>
            <a:r>
              <a:rPr lang="en-US" dirty="0">
                <a:solidFill>
                  <a:schemeClr val="bg1"/>
                </a:solidFill>
              </a:rPr>
              <a:t>The Lord’s Combined Offering is your regular systematic offering that you bring in worship whenever the Lord blesses you with an income</a:t>
            </a:r>
          </a:p>
          <a:p>
            <a:pPr marL="0" indent="0">
              <a:lnSpc>
                <a:spcPct val="100000"/>
              </a:lnSpc>
              <a:buNone/>
            </a:pPr>
            <a:endParaRPr lang="en-US" dirty="0">
              <a:solidFill>
                <a:schemeClr val="bg1"/>
              </a:solidFill>
            </a:endParaRPr>
          </a:p>
        </p:txBody>
      </p:sp>
    </p:spTree>
    <p:extLst>
      <p:ext uri="{BB962C8B-B14F-4D97-AF65-F5344CB8AC3E}">
        <p14:creationId xmlns:p14="http://schemas.microsoft.com/office/powerpoint/2010/main" val="4114951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6DC815-3699-562A-6551-21EFAAEFEEB0}"/>
            </a:ext>
          </a:extLst>
        </p:cNvPr>
        <p:cNvGrpSpPr/>
        <p:nvPr/>
      </p:nvGrpSpPr>
      <p:grpSpPr>
        <a:xfrm>
          <a:off x="0" y="0"/>
          <a:ext cx="0" cy="0"/>
          <a:chOff x="0" y="0"/>
          <a:chExt cx="0" cy="0"/>
        </a:xfrm>
      </p:grpSpPr>
      <p:pic>
        <p:nvPicPr>
          <p:cNvPr id="34818" name="Picture 2" descr="30 Scriptures On Giving You Can Use For a Church Offering Campaign">
            <a:extLst>
              <a:ext uri="{FF2B5EF4-FFF2-40B4-BE49-F238E27FC236}">
                <a16:creationId xmlns:a16="http://schemas.microsoft.com/office/drawing/2014/main" id="{EA8C988D-5792-845E-7FFE-5CA612C0683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1000" contrast="21000"/>
                    </a14:imgEffect>
                  </a14:imgLayer>
                </a14:imgProps>
              </a:ex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7065A8B-6EA8-72D4-FFAC-BBF5214800C8}"/>
              </a:ext>
            </a:extLst>
          </p:cNvPr>
          <p:cNvSpPr>
            <a:spLocks noGrp="1"/>
          </p:cNvSpPr>
          <p:nvPr>
            <p:ph idx="1"/>
          </p:nvPr>
        </p:nvSpPr>
        <p:spPr>
          <a:xfrm>
            <a:off x="618281" y="402221"/>
            <a:ext cx="6511724" cy="3298784"/>
          </a:xfrm>
        </p:spPr>
        <p:txBody>
          <a:bodyPr>
            <a:normAutofit/>
          </a:bodyPr>
          <a:lstStyle/>
          <a:p>
            <a:pPr marL="0" indent="0">
              <a:lnSpc>
                <a:spcPct val="100000"/>
              </a:lnSpc>
              <a:buNone/>
            </a:pPr>
            <a:r>
              <a:rPr lang="en-US" sz="3200" dirty="0"/>
              <a:t>It is combined because the worshiper brings their offering in bulk, and each level of the church prepares a budget to allocate to each department and institution according to their needs.</a:t>
            </a:r>
          </a:p>
        </p:txBody>
      </p:sp>
    </p:spTree>
    <p:extLst>
      <p:ext uri="{BB962C8B-B14F-4D97-AF65-F5344CB8AC3E}">
        <p14:creationId xmlns:p14="http://schemas.microsoft.com/office/powerpoint/2010/main" val="10181675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7 Wealth-Building Strategies the Rich Use and the Poor Ignore - New Trader U">
            <a:extLst>
              <a:ext uri="{FF2B5EF4-FFF2-40B4-BE49-F238E27FC236}">
                <a16:creationId xmlns:a16="http://schemas.microsoft.com/office/drawing/2014/main" id="{4FCF5D5B-14D5-B10D-12E9-F0DCBD0319A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0000" contrast="12000"/>
                    </a14:imgEffect>
                  </a14:imgLayer>
                </a14:imgProps>
              </a:ext>
              <a:ext uri="{28A0092B-C50C-407E-A947-70E740481C1C}">
                <a14:useLocalDpi xmlns:a14="http://schemas.microsoft.com/office/drawing/2010/main" val="0"/>
              </a:ext>
            </a:extLst>
          </a:blip>
          <a:srcRect/>
          <a:stretch>
            <a:fillRect/>
          </a:stretch>
        </p:blipFill>
        <p:spPr bwMode="auto">
          <a:xfrm>
            <a:off x="-4342" y="0"/>
            <a:ext cx="12196341"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DCFC0E2-DA7C-A995-D050-5A50EA04FE91}"/>
              </a:ext>
            </a:extLst>
          </p:cNvPr>
          <p:cNvSpPr>
            <a:spLocks noGrp="1"/>
          </p:cNvSpPr>
          <p:nvPr>
            <p:ph idx="1"/>
          </p:nvPr>
        </p:nvSpPr>
        <p:spPr>
          <a:xfrm>
            <a:off x="502534" y="645007"/>
            <a:ext cx="4300959" cy="4351338"/>
          </a:xfrm>
        </p:spPr>
        <p:txBody>
          <a:bodyPr>
            <a:normAutofit/>
          </a:bodyPr>
          <a:lstStyle/>
          <a:p>
            <a:pPr marL="0" indent="0">
              <a:lnSpc>
                <a:spcPct val="100000"/>
              </a:lnSpc>
              <a:buNone/>
            </a:pPr>
            <a:r>
              <a:rPr lang="en-US" sz="3200" dirty="0">
                <a:solidFill>
                  <a:schemeClr val="bg1"/>
                </a:solidFill>
              </a:rPr>
              <a:t>Thus, faithfulness in the use of unrighteous mammon is using wealth for its intended purpose: giving to assist the needy</a:t>
            </a:r>
          </a:p>
        </p:txBody>
      </p:sp>
    </p:spTree>
    <p:extLst>
      <p:ext uri="{BB962C8B-B14F-4D97-AF65-F5344CB8AC3E}">
        <p14:creationId xmlns:p14="http://schemas.microsoft.com/office/powerpoint/2010/main" val="23410898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847" name="Rectangle 35846">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5849" name="Freeform: Shape 35848">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5842" name="Picture 2" descr="Logo and Meaning | {Church Name} Adventist Church">
            <a:extLst>
              <a:ext uri="{FF2B5EF4-FFF2-40B4-BE49-F238E27FC236}">
                <a16:creationId xmlns:a16="http://schemas.microsoft.com/office/drawing/2014/main" id="{12298471-BE56-642A-4941-8EEE8812E15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41053" y="1198796"/>
            <a:ext cx="4777381" cy="428770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Lst>
        </p:spPr>
      </p:pic>
      <p:sp>
        <p:nvSpPr>
          <p:cNvPr id="35851" name="Arc 35850">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1BFC2CC-7434-ED65-A904-6709FB6A5086}"/>
              </a:ext>
            </a:extLst>
          </p:cNvPr>
          <p:cNvSpPr>
            <a:spLocks noGrp="1"/>
          </p:cNvSpPr>
          <p:nvPr>
            <p:ph type="title"/>
          </p:nvPr>
        </p:nvSpPr>
        <p:spPr>
          <a:xfrm>
            <a:off x="838201" y="479493"/>
            <a:ext cx="5257800" cy="1325563"/>
          </a:xfrm>
        </p:spPr>
        <p:txBody>
          <a:bodyPr>
            <a:normAutofit/>
          </a:bodyPr>
          <a:lstStyle/>
          <a:p>
            <a:r>
              <a:rPr lang="en-US" b="1"/>
              <a:t>Conclusion</a:t>
            </a:r>
          </a:p>
        </p:txBody>
      </p:sp>
      <p:sp>
        <p:nvSpPr>
          <p:cNvPr id="3" name="Content Placeholder 2">
            <a:extLst>
              <a:ext uri="{FF2B5EF4-FFF2-40B4-BE49-F238E27FC236}">
                <a16:creationId xmlns:a16="http://schemas.microsoft.com/office/drawing/2014/main" id="{BE82831E-90EF-A829-3A77-79C774C8CC4D}"/>
              </a:ext>
            </a:extLst>
          </p:cNvPr>
          <p:cNvSpPr>
            <a:spLocks noGrp="1"/>
          </p:cNvSpPr>
          <p:nvPr>
            <p:ph idx="1"/>
          </p:nvPr>
        </p:nvSpPr>
        <p:spPr>
          <a:xfrm>
            <a:off x="571007" y="1979728"/>
            <a:ext cx="6314953" cy="4192520"/>
          </a:xfrm>
        </p:spPr>
        <p:txBody>
          <a:bodyPr>
            <a:normAutofit/>
          </a:bodyPr>
          <a:lstStyle/>
          <a:p>
            <a:pPr marL="0" indent="0">
              <a:buNone/>
            </a:pPr>
            <a:r>
              <a:rPr lang="en-US" dirty="0"/>
              <a:t>As a mission-oriented Church, the Seventh-day Adventists are to preach the good news of salvation to people groups of the world. </a:t>
            </a:r>
          </a:p>
          <a:p>
            <a:pPr marL="0" indent="0">
              <a:buNone/>
            </a:pPr>
            <a:r>
              <a:rPr lang="en-US" dirty="0"/>
              <a:t>This mission is to be accomplished through the means the Lord has placed at the disposal of each of His faithful servants. </a:t>
            </a:r>
          </a:p>
          <a:p>
            <a:pPr marL="0" indent="0">
              <a:buNone/>
            </a:pPr>
            <a:endParaRPr lang="en-US" dirty="0"/>
          </a:p>
        </p:txBody>
      </p:sp>
    </p:spTree>
    <p:extLst>
      <p:ext uri="{BB962C8B-B14F-4D97-AF65-F5344CB8AC3E}">
        <p14:creationId xmlns:p14="http://schemas.microsoft.com/office/powerpoint/2010/main" val="18207599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E50108-5563-2F7A-055F-73D6EEC27E79}"/>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3D4E57DE-2790-8EC7-92DA-970F40797211}"/>
              </a:ext>
            </a:extLst>
          </p:cNvPr>
          <p:cNvGraphicFramePr>
            <a:graphicFrameLocks noGrp="1"/>
          </p:cNvGraphicFramePr>
          <p:nvPr>
            <p:ph idx="1"/>
            <p:extLst>
              <p:ext uri="{D42A27DB-BD31-4B8C-83A1-F6EECF244321}">
                <p14:modId xmlns:p14="http://schemas.microsoft.com/office/powerpoint/2010/main" val="2983392584"/>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53490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8B13704-47DC-7963-8764-B9EA8A765A93}"/>
              </a:ext>
            </a:extLst>
          </p:cNvPr>
          <p:cNvPicPr>
            <a:picLocks noChangeAspect="1"/>
          </p:cNvPicPr>
          <p:nvPr/>
        </p:nvPicPr>
        <p:blipFill>
          <a:blip r:embed="rId2"/>
          <a:srcRect l="5884" r="-1" b="-1"/>
          <a:stretch>
            <a:fillRect/>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DC0C625-5772-5F43-0EB2-E2C74966CBF2}"/>
              </a:ext>
            </a:extLst>
          </p:cNvPr>
          <p:cNvSpPr>
            <a:spLocks noGrp="1"/>
          </p:cNvSpPr>
          <p:nvPr>
            <p:ph idx="1"/>
          </p:nvPr>
        </p:nvSpPr>
        <p:spPr>
          <a:xfrm>
            <a:off x="479385" y="1230433"/>
            <a:ext cx="4370407" cy="5355561"/>
          </a:xfrm>
        </p:spPr>
        <p:txBody>
          <a:bodyPr>
            <a:normAutofit/>
          </a:bodyPr>
          <a:lstStyle/>
          <a:p>
            <a:pPr marL="0" indent="0">
              <a:lnSpc>
                <a:spcPct val="100000"/>
              </a:lnSpc>
              <a:buNone/>
            </a:pPr>
            <a:r>
              <a:rPr lang="en-US" dirty="0"/>
              <a:t>We have learned from Jesus’ parable of the unjust steward that making friends with worldly wealth involves helping the needy and vulnerable with the riches the Lord provides. </a:t>
            </a:r>
          </a:p>
        </p:txBody>
      </p:sp>
    </p:spTree>
    <p:extLst>
      <p:ext uri="{BB962C8B-B14F-4D97-AF65-F5344CB8AC3E}">
        <p14:creationId xmlns:p14="http://schemas.microsoft.com/office/powerpoint/2010/main" val="33707397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17DA6A-DF53-A87A-F046-F332D90981E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EEB0F26-E24D-FA88-7A17-1256E1FD8F87}"/>
              </a:ext>
            </a:extLst>
          </p:cNvPr>
          <p:cNvSpPr>
            <a:spLocks noGrp="1"/>
          </p:cNvSpPr>
          <p:nvPr>
            <p:ph idx="1"/>
          </p:nvPr>
        </p:nvSpPr>
        <p:spPr>
          <a:xfrm>
            <a:off x="259465" y="775502"/>
            <a:ext cx="6673769" cy="5567423"/>
          </a:xfrm>
        </p:spPr>
        <p:txBody>
          <a:bodyPr>
            <a:normAutofit/>
          </a:bodyPr>
          <a:lstStyle/>
          <a:p>
            <a:pPr marL="0" indent="0">
              <a:lnSpc>
                <a:spcPct val="150000"/>
              </a:lnSpc>
              <a:buNone/>
            </a:pPr>
            <a:r>
              <a:rPr lang="en-US" dirty="0"/>
              <a:t>Don’t make a god out of your wealth; your loyalty instead must be directed to God because people who put their trust in riches (Luke 12:16; Matt. 6:21) cannot love God (Matt. 6:24). </a:t>
            </a:r>
          </a:p>
          <a:p>
            <a:pPr marL="0" indent="0">
              <a:lnSpc>
                <a:spcPct val="150000"/>
              </a:lnSpc>
              <a:buNone/>
            </a:pPr>
            <a:r>
              <a:rPr lang="en-US" dirty="0"/>
              <a:t>It is the prudence, not dishonesty, that the master applauded. </a:t>
            </a:r>
          </a:p>
        </p:txBody>
      </p:sp>
      <p:pic>
        <p:nvPicPr>
          <p:cNvPr id="4" name="Picture 3">
            <a:extLst>
              <a:ext uri="{FF2B5EF4-FFF2-40B4-BE49-F238E27FC236}">
                <a16:creationId xmlns:a16="http://schemas.microsoft.com/office/drawing/2014/main" id="{1FADA03A-76A0-F828-E525-F006808FECF7}"/>
              </a:ext>
            </a:extLst>
          </p:cNvPr>
          <p:cNvPicPr>
            <a:picLocks noChangeAspect="1"/>
          </p:cNvPicPr>
          <p:nvPr/>
        </p:nvPicPr>
        <p:blipFill>
          <a:blip r:embed="rId2"/>
          <a:srcRect l="7861" r="5192"/>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63392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ll of us are responsible for care of creation - Biweekly Newspaper for the  Diocese of Richmond %">
            <a:extLst>
              <a:ext uri="{FF2B5EF4-FFF2-40B4-BE49-F238E27FC236}">
                <a16:creationId xmlns:a16="http://schemas.microsoft.com/office/drawing/2014/main" id="{59047126-50EE-1FEE-82DF-F4DA718565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A66D8AF-C0E2-CCF8-5007-4427FE6FA2E0}"/>
              </a:ext>
            </a:extLst>
          </p:cNvPr>
          <p:cNvSpPr>
            <a:spLocks noGrp="1"/>
          </p:cNvSpPr>
          <p:nvPr>
            <p:ph type="title"/>
          </p:nvPr>
        </p:nvSpPr>
        <p:spPr>
          <a:xfrm>
            <a:off x="190018" y="5532437"/>
            <a:ext cx="7379825" cy="1325563"/>
          </a:xfrm>
        </p:spPr>
        <p:txBody>
          <a:bodyPr>
            <a:normAutofit/>
          </a:bodyPr>
          <a:lstStyle/>
          <a:p>
            <a:r>
              <a:rPr lang="en-US" sz="3600" b="1" dirty="0">
                <a:solidFill>
                  <a:schemeClr val="bg1"/>
                </a:solidFill>
                <a:effectLst>
                  <a:outerShdw blurRad="38100" dist="38100" dir="2700000" algn="tl">
                    <a:srgbClr val="000000">
                      <a:alpha val="43137"/>
                    </a:srgbClr>
                  </a:outerShdw>
                </a:effectLst>
              </a:rPr>
              <a:t>Stewardship Is Caring For God’s Creation</a:t>
            </a:r>
            <a:endParaRPr lang="en-US" sz="36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853074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C13C48-9B9D-0459-02A9-749156C76776}"/>
              </a:ext>
            </a:extLst>
          </p:cNvPr>
          <p:cNvSpPr>
            <a:spLocks noGrp="1"/>
          </p:cNvSpPr>
          <p:nvPr>
            <p:ph idx="1"/>
          </p:nvPr>
        </p:nvSpPr>
        <p:spPr>
          <a:xfrm>
            <a:off x="0" y="1549742"/>
            <a:ext cx="6151280" cy="4665863"/>
          </a:xfrm>
        </p:spPr>
        <p:txBody>
          <a:bodyPr>
            <a:normAutofit/>
          </a:bodyPr>
          <a:lstStyle/>
          <a:p>
            <a:r>
              <a:rPr lang="en-US" dirty="0"/>
              <a:t>The concept of Stewardship discusses God as the Creator and Owner, and humans as stewards caring for God’s property. </a:t>
            </a:r>
          </a:p>
          <a:p>
            <a:r>
              <a:rPr lang="en-US" dirty="0"/>
              <a:t>Adam, as the first steward was charged to work and keep Eden (Gen. 2:15). “To keep” could mean care for, protect (Job 39:1), or preserve (Ps 97:10), watch over (Ps 121:4). </a:t>
            </a:r>
          </a:p>
        </p:txBody>
      </p:sp>
      <p:pic>
        <p:nvPicPr>
          <p:cNvPr id="6146" name="Picture 2" descr="World Environment Day: 5 Ways To Care For Your Environment">
            <a:extLst>
              <a:ext uri="{FF2B5EF4-FFF2-40B4-BE49-F238E27FC236}">
                <a16:creationId xmlns:a16="http://schemas.microsoft.com/office/drawing/2014/main" id="{A426DCAA-380E-B6BA-6ADF-9E23A30BB0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173" r="27833" b="-2"/>
          <a:stretch>
            <a:fillRect/>
          </a:stretch>
        </p:blipFill>
        <p:spPr bwMode="auto">
          <a:xfrm>
            <a:off x="5721536" y="1"/>
            <a:ext cx="6470464" cy="6856412"/>
          </a:xfrm>
          <a:custGeom>
            <a:avLst/>
            <a:gdLst/>
            <a:ahLst/>
            <a:cxnLst/>
            <a:rect l="l" t="t" r="r" b="b"/>
            <a:pathLst>
              <a:path w="6470464" h="6856412">
                <a:moveTo>
                  <a:pt x="0" y="0"/>
                </a:moveTo>
                <a:lnTo>
                  <a:pt x="6470464" y="0"/>
                </a:lnTo>
                <a:lnTo>
                  <a:pt x="6470464" y="6856412"/>
                </a:lnTo>
                <a:lnTo>
                  <a:pt x="753" y="6856412"/>
                </a:lnTo>
                <a:lnTo>
                  <a:pt x="83736" y="6682434"/>
                </a:lnTo>
                <a:cubicBezTo>
                  <a:pt x="534353" y="5654674"/>
                  <a:pt x="777103" y="4561946"/>
                  <a:pt x="777103" y="3428997"/>
                </a:cubicBezTo>
                <a:cubicBezTo>
                  <a:pt x="777103" y="2296047"/>
                  <a:pt x="534353" y="1203318"/>
                  <a:pt x="83736" y="175558"/>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77885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88" name="Rectangle 7187">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90" name="Group 7189">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191" name="Rectangle 7190">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2" name="Rectangle 7191">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94" name="Rectangle 7193">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DEE7D3-3314-D83F-E1D2-3DC240C3B97C}"/>
              </a:ext>
            </a:extLst>
          </p:cNvPr>
          <p:cNvSpPr>
            <a:spLocks noGrp="1"/>
          </p:cNvSpPr>
          <p:nvPr>
            <p:ph idx="1"/>
          </p:nvPr>
        </p:nvSpPr>
        <p:spPr>
          <a:xfrm>
            <a:off x="267863" y="2162173"/>
            <a:ext cx="5505281" cy="4490978"/>
          </a:xfrm>
        </p:spPr>
        <p:txBody>
          <a:bodyPr anchor="ctr">
            <a:normAutofit/>
          </a:bodyPr>
          <a:lstStyle/>
          <a:p>
            <a:pPr marL="0" indent="0">
              <a:buNone/>
            </a:pPr>
            <a:r>
              <a:rPr lang="en-US" dirty="0"/>
              <a:t>God never abandoned humans after sin but sought their welfare (Gen. 1:26; 3:9). </a:t>
            </a:r>
          </a:p>
          <a:p>
            <a:pPr marL="0" indent="0">
              <a:buNone/>
            </a:pPr>
            <a:r>
              <a:rPr lang="en-US" dirty="0"/>
              <a:t>Thus God’s calling, "Where are you?" (Gen. 3:9 NKJ) reveals His empathy for the sinful humans. Similarly, God expected humans to exemplify this attitude of empathizing with fellow humans. </a:t>
            </a:r>
          </a:p>
        </p:txBody>
      </p:sp>
      <p:sp>
        <p:nvSpPr>
          <p:cNvPr id="7196" name="Rectangle 7195">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8" name="Rectangle 7197">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Science must respect the dignity and rights of all humans | Nature Human  Behaviour">
            <a:extLst>
              <a:ext uri="{FF2B5EF4-FFF2-40B4-BE49-F238E27FC236}">
                <a16:creationId xmlns:a16="http://schemas.microsoft.com/office/drawing/2014/main" id="{E3E9ECCE-FF72-B373-CBFD-7A7D21B15F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7189" r="16445" b="-1"/>
          <a:stretch>
            <a:fillRect/>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6571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6CD5C-D3B4-D724-EC0C-EB54912BC6B6}"/>
              </a:ext>
            </a:extLst>
          </p:cNvPr>
          <p:cNvSpPr>
            <a:spLocks noGrp="1"/>
          </p:cNvSpPr>
          <p:nvPr>
            <p:ph idx="1"/>
          </p:nvPr>
        </p:nvSpPr>
        <p:spPr>
          <a:xfrm>
            <a:off x="201593" y="1435261"/>
            <a:ext cx="5400554" cy="5216264"/>
          </a:xfrm>
        </p:spPr>
        <p:txBody>
          <a:bodyPr>
            <a:normAutofit/>
          </a:bodyPr>
          <a:lstStyle/>
          <a:p>
            <a:pPr marL="0" indent="0">
              <a:buNone/>
            </a:pPr>
            <a:r>
              <a:rPr lang="en-US" dirty="0"/>
              <a:t>God expected Cain to care for his brother (Gen 4:8-12). So He asked Cain, "Where is Abel, your brother?" (Gen. 4:9 NKJ) </a:t>
            </a:r>
          </a:p>
          <a:p>
            <a:pPr marL="0" indent="0">
              <a:buNone/>
            </a:pPr>
            <a:r>
              <a:rPr lang="en-US" dirty="0"/>
              <a:t>Therefore, looking after God’s property is caring for God’s humanity: it is about being your brother’s keeper. This concept of being your neighbor’s keeper is Christ’s teaching on faithful Stewardship.</a:t>
            </a:r>
          </a:p>
        </p:txBody>
      </p:sp>
      <p:pic>
        <p:nvPicPr>
          <p:cNvPr id="8194" name="Picture 2" descr="Download Ai Generated, Cain And Abel, Fraternal Jealousy. Royalty-Free  Stock Illustration Image - Pixabay">
            <a:extLst>
              <a:ext uri="{FF2B5EF4-FFF2-40B4-BE49-F238E27FC236}">
                <a16:creationId xmlns:a16="http://schemas.microsoft.com/office/drawing/2014/main" id="{14C616B1-C15D-2776-5C9A-EA5E299480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114" r="28858"/>
          <a:stretch>
            <a:fillRect/>
          </a:stretch>
        </p:blipFill>
        <p:spPr bwMode="auto">
          <a:xfrm>
            <a:off x="6343890" y="0"/>
            <a:ext cx="600726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7627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162</TotalTime>
  <Words>2430</Words>
  <Application>Microsoft Office PowerPoint</Application>
  <PresentationFormat>Widescreen</PresentationFormat>
  <Paragraphs>134</Paragraphs>
  <Slides>53</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Aptos</vt:lpstr>
      <vt:lpstr>Arial</vt:lpstr>
      <vt:lpstr>Calibri</vt:lpstr>
      <vt:lpstr>Times New Roman</vt:lpstr>
      <vt:lpstr>Office Theme</vt:lpstr>
      <vt:lpstr>FAITHFULNESS IN GIVING</vt:lpstr>
      <vt:lpstr>Introduction</vt:lpstr>
      <vt:lpstr>PowerPoint Presentation</vt:lpstr>
      <vt:lpstr>PowerPoint Presentation</vt:lpstr>
      <vt:lpstr>PowerPoint Presentation</vt:lpstr>
      <vt:lpstr>Stewardship Is Caring For God’s Creation</vt:lpstr>
      <vt:lpstr>PowerPoint Presentation</vt:lpstr>
      <vt:lpstr>PowerPoint Presentation</vt:lpstr>
      <vt:lpstr>PowerPoint Presentation</vt:lpstr>
      <vt:lpstr>Faithfulness In Managing The Lord’s Wealth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Jesus Faithfully Accomplished His Mission</vt:lpstr>
      <vt:lpstr>PowerPoint Presentation</vt:lpstr>
      <vt:lpstr>PowerPoint Presentation</vt:lpstr>
      <vt:lpstr>PowerPoint Presentation</vt:lpstr>
      <vt:lpstr>Caring For The Vulnerable</vt:lpstr>
      <vt:lpstr>PowerPoint Presentation</vt:lpstr>
      <vt:lpstr>PowerPoint Presentation</vt:lpstr>
      <vt:lpstr>PowerPoint Presentation</vt:lpstr>
      <vt:lpstr>PowerPoint Presentation</vt:lpstr>
      <vt:lpstr>The Early Church Faithfully Gave </vt:lpstr>
      <vt:lpstr>PowerPoint Presentation</vt:lpstr>
      <vt:lpstr>PowerPoint Presentation</vt:lpstr>
      <vt:lpstr>Be Faithful In Caring </vt:lpstr>
      <vt:lpstr>PowerPoint Presentation</vt:lpstr>
      <vt:lpstr>PowerPoint Presentation</vt:lpstr>
      <vt:lpstr>PowerPoint Presentation</vt:lpstr>
      <vt:lpstr>What We Are To Give In Faithfulness</vt:lpstr>
      <vt:lpstr>PowerPoint Presentation</vt:lpstr>
      <vt:lpstr>PowerPoint Presentation</vt:lpstr>
      <vt:lpstr>PowerPoint Presentation</vt:lpstr>
      <vt:lpstr>Faithfully Return Your Tithe </vt:lpstr>
      <vt:lpstr>PowerPoint Presentation</vt:lpstr>
      <vt:lpstr>PowerPoint Presentation</vt:lpstr>
      <vt:lpstr>PowerPoint Presentation</vt:lpstr>
      <vt:lpstr>Faithfully Give Combined Offering </vt:lpstr>
      <vt:lpstr>PowerPoint Presentation</vt:lpstr>
      <vt:lpstr>PowerPoint Presentation</vt:lpstr>
      <vt:lpstr>Conclusion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1</cp:revision>
  <dcterms:created xsi:type="dcterms:W3CDTF">2025-07-30T09:08:59Z</dcterms:created>
  <dcterms:modified xsi:type="dcterms:W3CDTF">2025-07-30T11:51:09Z</dcterms:modified>
</cp:coreProperties>
</file>

<file path=docProps/thumbnail.jpeg>
</file>